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ink/ink4.xml" ContentType="application/inkml+xml"/>
  <Override PartName="/ppt/notesSlides/notesSlide9.xml" ContentType="application/vnd.openxmlformats-officedocument.presentationml.notesSlide+xml"/>
  <Override PartName="/ppt/ink/ink5.xml" ContentType="application/inkml+xml"/>
  <Override PartName="/ppt/notesSlides/notesSlide10.xml" ContentType="application/vnd.openxmlformats-officedocument.presentationml.notesSlide+xml"/>
  <Override PartName="/ppt/ink/ink6.xml" ContentType="application/inkml+xml"/>
  <Override PartName="/ppt/notesSlides/notesSlide11.xml" ContentType="application/vnd.openxmlformats-officedocument.presentationml.notesSlide+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94" r:id="rId3"/>
    <p:sldId id="295" r:id="rId4"/>
    <p:sldId id="297" r:id="rId5"/>
    <p:sldId id="298" r:id="rId6"/>
    <p:sldId id="299" r:id="rId7"/>
    <p:sldId id="300" r:id="rId8"/>
    <p:sldId id="301" r:id="rId9"/>
    <p:sldId id="302" r:id="rId10"/>
    <p:sldId id="303" r:id="rId11"/>
    <p:sldId id="304" r:id="rId12"/>
    <p:sldId id="305" r:id="rId13"/>
    <p:sldId id="306" r:id="rId14"/>
    <p:sldId id="308" r:id="rId15"/>
    <p:sldId id="307" r:id="rId16"/>
    <p:sldId id="287" r:id="rId17"/>
    <p:sldId id="281" r:id="rId18"/>
    <p:sldId id="309" r:id="rId19"/>
    <p:sldId id="310" r:id="rId20"/>
    <p:sldId id="311" r:id="rId21"/>
    <p:sldId id="312" r:id="rId22"/>
    <p:sldId id="330" r:id="rId23"/>
    <p:sldId id="291" r:id="rId24"/>
    <p:sldId id="313" r:id="rId25"/>
    <p:sldId id="333" r:id="rId26"/>
    <p:sldId id="314" r:id="rId27"/>
    <p:sldId id="315" r:id="rId28"/>
    <p:sldId id="331" r:id="rId29"/>
    <p:sldId id="316" r:id="rId30"/>
    <p:sldId id="322" r:id="rId31"/>
    <p:sldId id="320" r:id="rId32"/>
    <p:sldId id="323" r:id="rId33"/>
    <p:sldId id="324" r:id="rId34"/>
    <p:sldId id="327" r:id="rId35"/>
    <p:sldId id="328" r:id="rId36"/>
    <p:sldId id="329" r:id="rId37"/>
    <p:sldId id="317" r:id="rId38"/>
    <p:sldId id="319" r:id="rId39"/>
    <p:sldId id="332" r:id="rId40"/>
    <p:sldId id="29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64"/>
      </p:cViewPr>
      <p:guideLst/>
    </p:cSldViewPr>
  </p:slideViewPr>
  <p:notesTextViewPr>
    <p:cViewPr>
      <p:scale>
        <a:sx n="3" d="2"/>
        <a:sy n="3" d="2"/>
      </p:scale>
      <p:origin x="0" y="0"/>
    </p:cViewPr>
  </p:notesTextViewPr>
  <p:sorterViewPr>
    <p:cViewPr>
      <p:scale>
        <a:sx n="80" d="100"/>
        <a:sy n="80" d="100"/>
      </p:scale>
      <p:origin x="0" y="-3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8:31:47.141"/>
    </inkml:context>
    <inkml:brush xml:id="br0">
      <inkml:brushProperty name="width" value="0.05" units="cm"/>
      <inkml:brushProperty name="height" value="0.05" units="cm"/>
    </inkml:brush>
  </inkml:definitions>
  <inkml:trace contextRef="#ctx0" brushRef="#br0">1 1 6656,'0'0'0,"0"0"0,0 0 0,0 0 384,0 0 0,0 0 256,0 0 0,0 0-256,0 0 128,0 0-384,0 0 0,0 0-256,0 0 0,0 0-6656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8:31:47.141"/>
    </inkml:context>
    <inkml:brush xml:id="br0">
      <inkml:brushProperty name="width" value="0.05" units="cm"/>
      <inkml:brushProperty name="height" value="0.05" units="cm"/>
    </inkml:brush>
  </inkml:definitions>
  <inkml:trace contextRef="#ctx0" brushRef="#br0">1 1 6656,'0'0'0,"0"0"0,0 0 0,0 0 384,0 0 0,0 0 256,0 0 0,0 0-256,0 0 128,0 0-384,0 0 0,0 0-256,0 0 0,0 0-6656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8:31:47.141"/>
    </inkml:context>
    <inkml:brush xml:id="br0">
      <inkml:brushProperty name="width" value="0.05" units="cm"/>
      <inkml:brushProperty name="height" value="0.05" units="cm"/>
    </inkml:brush>
  </inkml:definitions>
  <inkml:trace contextRef="#ctx0" brushRef="#br0">1 1 6656,'0'0'0,"0"0"0,0 0 0,0 0 384,0 0 0,0 0 256,0 0 0,0 0-256,0 0 128,0 0-384,0 0 0,0 0-256,0 0 0,0 0-6656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8:31:47.141"/>
    </inkml:context>
    <inkml:brush xml:id="br0">
      <inkml:brushProperty name="width" value="0.05" units="cm"/>
      <inkml:brushProperty name="height" value="0.05" units="cm"/>
    </inkml:brush>
  </inkml:definitions>
  <inkml:trace contextRef="#ctx0" brushRef="#br0">1 1 6656,'0'0'0,"0"0"0,0 0 0,0 0 384,0 0 0,0 0 256,0 0 0,0 0-256,0 0 128,0 0-384,0 0 0,0 0-256,0 0 0,0 0-6656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8:31:47.141"/>
    </inkml:context>
    <inkml:brush xml:id="br0">
      <inkml:brushProperty name="width" value="0.05" units="cm"/>
      <inkml:brushProperty name="height" value="0.05" units="cm"/>
    </inkml:brush>
  </inkml:definitions>
  <inkml:trace contextRef="#ctx0" brushRef="#br0">1 1 6656,'0'0'0,"0"0"0,0 0 0,0 0 384,0 0 0,0 0 256,0 0 0,0 0-256,0 0 128,0 0-384,0 0 0,0 0-256,0 0 0,0 0-6656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8:31:47.141"/>
    </inkml:context>
    <inkml:brush xml:id="br0">
      <inkml:brushProperty name="width" value="0.05" units="cm"/>
      <inkml:brushProperty name="height" value="0.05" units="cm"/>
    </inkml:brush>
  </inkml:definitions>
  <inkml:trace contextRef="#ctx0" brushRef="#br0">1 1 6656,'0'0'0,"0"0"0,0 0 0,0 0 384,0 0 0,0 0 256,0 0 0,0 0-256,0 0 128,0 0-384,0 0 0,0 0-256,0 0 0,0 0-6656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08:31:47.141"/>
    </inkml:context>
    <inkml:brush xml:id="br0">
      <inkml:brushProperty name="width" value="0.05" units="cm"/>
      <inkml:brushProperty name="height" value="0.05" units="cm"/>
    </inkml:brush>
  </inkml:definitions>
  <inkml:trace contextRef="#ctx0" brushRef="#br0">1 1 6656,'0'0'0,"0"0"0,0 0 0,0 0 384,0 0 0,0 0 256,0 0 0,0 0-256,0 0 128,0 0-384,0 0 0,0 0-256,0 0 0,0 0-6656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EB992-6088-4082-B591-0C33FB6D8962}" type="datetimeFigureOut">
              <a:rPr lang="en-US" smtClean="0"/>
              <a:t>11/24/2020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607A6-5061-4D6A-8CAE-96524EE74280}" type="slidenum">
              <a:rPr lang="en-US" smtClean="0"/>
              <a:t>‹#›</a:t>
            </a:fld>
            <a:endParaRPr lang="en-US"/>
          </a:p>
        </p:txBody>
      </p:sp>
    </p:spTree>
    <p:extLst>
      <p:ext uri="{BB962C8B-B14F-4D97-AF65-F5344CB8AC3E}">
        <p14:creationId xmlns:p14="http://schemas.microsoft.com/office/powerpoint/2010/main" val="340983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the product x(</a:t>
                </a:r>
                <a:r>
                  <a:rPr lang="en-US" dirty="0">
                    <a:sym typeface="Symbol" panose="05050102010706020507" pitchFamily="18" charset="2"/>
                  </a:rPr>
                  <a:t>)h(t-) = 1 always, d is different. For example, </a:t>
                </a:r>
                <a14:m>
                  <m:oMath xmlns:m="http://schemas.openxmlformats.org/officeDocument/2006/math">
                    <m:nary>
                      <m:naryPr>
                        <m:limLoc m:val="undOvr"/>
                        <m:ctrlPr>
                          <a:rPr lang="en-US" i="1" smtClean="0">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𝑥</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0.5−</m:t>
                            </m:r>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sym typeface="Symbol" panose="05050102010706020507" pitchFamily="18" charset="2"/>
                          </a:rPr>
                          <m:t></m:t>
                        </m:r>
                      </m:e>
                    </m:nary>
                  </m:oMath>
                </a14:m>
                <a:r>
                  <a:rPr lang="en-US" dirty="0">
                    <a:latin typeface="Times New Roman" panose="02020603050405020304" pitchFamily="18" charset="0"/>
                    <a:cs typeface="Times New Roman" panose="02020603050405020304" pitchFamily="18" charset="0"/>
                  </a:rPr>
                  <a:t> = 0.5,</a:t>
                </a:r>
                <a:r>
                  <a:rPr lang="en-US" baseline="0" dirty="0">
                    <a:latin typeface="Times New Roman" panose="02020603050405020304" pitchFamily="18" charset="0"/>
                    <a:cs typeface="Times New Roman" panose="02020603050405020304" pitchFamily="18" charset="0"/>
                  </a:rPr>
                  <a:t> in this case, </a:t>
                </a:r>
                <a:r>
                  <a:rPr lang="en-US" dirty="0">
                    <a:sym typeface="Symbol" panose="05050102010706020507" pitchFamily="18" charset="2"/>
                  </a:rPr>
                  <a:t>d = 0.5. Therefore </a:t>
                </a:r>
                <a:r>
                  <a:rPr lang="en-US" i="1" dirty="0">
                    <a:solidFill>
                      <a:srgbClr val="000000"/>
                    </a:solidFill>
                  </a:rPr>
                  <a:t>y</a:t>
                </a:r>
                <a14:m>
                  <m:oMath xmlns:m="http://schemas.openxmlformats.org/officeDocument/2006/math">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=0.5</m:t>
                        </m:r>
                      </m:e>
                    </m:d>
                  </m:oMath>
                </a14:m>
                <a:r>
                  <a:rPr lang="en-US" dirty="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 0.5.</a:t>
                </a: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the product x(</a:t>
                </a:r>
                <a:r>
                  <a:rPr lang="en-US" dirty="0">
                    <a:sym typeface="Symbol" panose="05050102010706020507" pitchFamily="18" charset="2"/>
                  </a:rPr>
                  <a:t>)h(t-) = 1 always, d is different. For example, </a:t>
                </a:r>
                <a:r>
                  <a:rPr lang="en-US" i="0">
                    <a:solidFill>
                      <a:srgbClr val="000000"/>
                    </a:solidFill>
                    <a:latin typeface="Cambria Math" panose="02040503050406030204" pitchFamily="18" charset="0"/>
                  </a:rPr>
                  <a:t>∫1_(−∞)^∞</a:t>
                </a:r>
                <a:r>
                  <a:rPr lang="en-US" i="0">
                    <a:solidFill>
                      <a:srgbClr val="000000"/>
                    </a:solidFill>
                    <a:latin typeface="Cambria Math" panose="02040503050406030204" pitchFamily="18" charset="0"/>
                    <a:sym typeface="Symbol" panose="05050102010706020507" pitchFamily="18" charset="2"/>
                  </a:rPr>
                  <a:t>▒〖</a:t>
                </a:r>
                <a:r>
                  <a:rPr lang="en-US" i="0">
                    <a:solidFill>
                      <a:srgbClr val="000000"/>
                    </a:solidFill>
                    <a:latin typeface="Cambria Math" panose="02040503050406030204" pitchFamily="18" charset="0"/>
                  </a:rPr>
                  <a:t>𝑥(</a:t>
                </a:r>
                <a:r>
                  <a:rPr lang="en-US" i="0">
                    <a:solidFill>
                      <a:srgbClr val="000000"/>
                    </a:solidFill>
                    <a:latin typeface="Cambria Math" panose="02040503050406030204" pitchFamily="18" charset="0"/>
                    <a:sym typeface="Symbol" panose="05050102010706020507" pitchFamily="18" charset="2"/>
                  </a:rPr>
                  <a:t>)</a:t>
                </a:r>
                <a:r>
                  <a:rPr lang="en-US" i="0">
                    <a:solidFill>
                      <a:srgbClr val="000000"/>
                    </a:solidFill>
                    <a:latin typeface="Cambria Math" panose="02040503050406030204" pitchFamily="18" charset="0"/>
                  </a:rPr>
                  <a:t>ℎ(0.5−</a:t>
                </a:r>
                <a:r>
                  <a:rPr lang="en-US" i="0">
                    <a:solidFill>
                      <a:srgbClr val="000000"/>
                    </a:solidFill>
                    <a:latin typeface="Cambria Math" panose="02040503050406030204" pitchFamily="18" charset="0"/>
                    <a:sym typeface="Symbol" panose="05050102010706020507" pitchFamily="18" charset="2"/>
                  </a:rPr>
                  <a:t>)</a:t>
                </a:r>
                <a:r>
                  <a:rPr lang="en-US" i="0">
                    <a:solidFill>
                      <a:srgbClr val="000000"/>
                    </a:solidFill>
                    <a:latin typeface="Cambria Math" panose="02040503050406030204" pitchFamily="18" charset="0"/>
                  </a:rPr>
                  <a:t>𝑑</a:t>
                </a:r>
                <a:r>
                  <a:rPr lang="en-US" i="0">
                    <a:solidFill>
                      <a:srgbClr val="000000"/>
                    </a:solidFill>
                    <a:latin typeface="Cambria Math" panose="020405030504060302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 = 0.5,</a:t>
                </a:r>
                <a:r>
                  <a:rPr lang="en-US" baseline="0" dirty="0">
                    <a:latin typeface="Times New Roman" panose="02020603050405020304" pitchFamily="18" charset="0"/>
                    <a:cs typeface="Times New Roman" panose="02020603050405020304" pitchFamily="18" charset="0"/>
                  </a:rPr>
                  <a:t> in this case, </a:t>
                </a:r>
                <a:r>
                  <a:rPr lang="en-US" dirty="0">
                    <a:sym typeface="Symbol" panose="05050102010706020507" pitchFamily="18" charset="2"/>
                  </a:rPr>
                  <a:t>d = 0.5. Therefore </a:t>
                </a:r>
                <a:r>
                  <a:rPr lang="en-US" i="1" dirty="0">
                    <a:solidFill>
                      <a:srgbClr val="000000"/>
                    </a:solidFill>
                  </a:rPr>
                  <a:t>y</a:t>
                </a:r>
                <a:r>
                  <a:rPr lang="en-US" i="0">
                    <a:solidFill>
                      <a:srgbClr val="000000"/>
                    </a:solidFill>
                    <a:latin typeface="Cambria Math" panose="02040503050406030204" pitchFamily="18" charset="0"/>
                  </a:rPr>
                  <a:t>(𝑡=0.5)</a:t>
                </a:r>
                <a:r>
                  <a:rPr lang="en-US" dirty="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 0.5.</a:t>
                </a:r>
                <a:endParaRPr lang="en-US" dirty="0">
                  <a:latin typeface="Times New Roman" panose="02020603050405020304" pitchFamily="18" charset="0"/>
                  <a:cs typeface="Times New Roman" panose="02020603050405020304" pitchFamily="18"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BEE607A6-5061-4D6A-8CAE-96524EE74280}" type="slidenum">
              <a:rPr lang="en-US" smtClean="0"/>
              <a:t>7</a:t>
            </a:fld>
            <a:endParaRPr lang="en-US"/>
          </a:p>
        </p:txBody>
      </p:sp>
    </p:spTree>
    <p:extLst>
      <p:ext uri="{BB962C8B-B14F-4D97-AF65-F5344CB8AC3E}">
        <p14:creationId xmlns:p14="http://schemas.microsoft.com/office/powerpoint/2010/main" val="3936300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Format (main bar)</a:t>
            </a:r>
          </a:p>
          <a:p>
            <a:r>
              <a:rPr lang="en-US" dirty="0"/>
              <a:t>Flip h(</a:t>
            </a:r>
            <a:r>
              <a:rPr lang="en-US" dirty="0" err="1"/>
              <a:t>x,y</a:t>
            </a:r>
            <a:r>
              <a:rPr lang="en-US" dirty="0"/>
              <a:t>) about y (flip horizontal) and about x (flip vertical) to achieve h(-x, -y), the full form is h(X-</a:t>
            </a:r>
            <a:r>
              <a:rPr lang="en-US" dirty="0" err="1"/>
              <a:t>x,Y</a:t>
            </a:r>
            <a:r>
              <a:rPr lang="en-US" dirty="0"/>
              <a:t>-y)</a:t>
            </a:r>
          </a:p>
          <a:p>
            <a:r>
              <a:rPr lang="en-US" dirty="0"/>
              <a:t>The L will end up facing left as if it had been rotated through 180 about one of the circular aperture.</a:t>
            </a:r>
          </a:p>
          <a:p>
            <a:endParaRPr lang="en-US" dirty="0"/>
          </a:p>
        </p:txBody>
      </p:sp>
      <p:sp>
        <p:nvSpPr>
          <p:cNvPr id="4" name="Slide Number Placeholder 3"/>
          <p:cNvSpPr>
            <a:spLocks noGrp="1"/>
          </p:cNvSpPr>
          <p:nvPr>
            <p:ph type="sldNum" sz="quarter" idx="5"/>
          </p:nvPr>
        </p:nvSpPr>
        <p:spPr/>
        <p:txBody>
          <a:bodyPr/>
          <a:lstStyle/>
          <a:p>
            <a:fld id="{BEE607A6-5061-4D6A-8CAE-96524EE74280}" type="slidenum">
              <a:rPr lang="en-US" smtClean="0"/>
              <a:t>36</a:t>
            </a:fld>
            <a:endParaRPr lang="en-US"/>
          </a:p>
        </p:txBody>
      </p:sp>
    </p:spTree>
    <p:extLst>
      <p:ext uri="{BB962C8B-B14F-4D97-AF65-F5344CB8AC3E}">
        <p14:creationId xmlns:p14="http://schemas.microsoft.com/office/powerpoint/2010/main" val="1274719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Format (main bar)</a:t>
            </a:r>
          </a:p>
          <a:p>
            <a:r>
              <a:rPr lang="en-US" dirty="0"/>
              <a:t>Flip h(</a:t>
            </a:r>
            <a:r>
              <a:rPr lang="en-US" dirty="0" err="1"/>
              <a:t>x,y</a:t>
            </a:r>
            <a:r>
              <a:rPr lang="en-US" dirty="0"/>
              <a:t>) about y (flip horizontal) and about x (flip vertical) to achieve h(-x, -y), the full form is h(X-</a:t>
            </a:r>
            <a:r>
              <a:rPr lang="en-US" dirty="0" err="1"/>
              <a:t>x,Y</a:t>
            </a:r>
            <a:r>
              <a:rPr lang="en-US" dirty="0"/>
              <a:t>-y)</a:t>
            </a:r>
          </a:p>
          <a:p>
            <a:r>
              <a:rPr lang="en-US" dirty="0"/>
              <a:t>The L will end up facing left as if it had been rotated through 180 about one of the circular aperture.</a:t>
            </a:r>
          </a:p>
          <a:p>
            <a:endParaRPr lang="en-US" dirty="0"/>
          </a:p>
        </p:txBody>
      </p:sp>
      <p:sp>
        <p:nvSpPr>
          <p:cNvPr id="4" name="Slide Number Placeholder 3"/>
          <p:cNvSpPr>
            <a:spLocks noGrp="1"/>
          </p:cNvSpPr>
          <p:nvPr>
            <p:ph type="sldNum" sz="quarter" idx="5"/>
          </p:nvPr>
        </p:nvSpPr>
        <p:spPr/>
        <p:txBody>
          <a:bodyPr/>
          <a:lstStyle/>
          <a:p>
            <a:fld id="{BEE607A6-5061-4D6A-8CAE-96524EE74280}" type="slidenum">
              <a:rPr lang="en-US" smtClean="0"/>
              <a:t>37</a:t>
            </a:fld>
            <a:endParaRPr lang="en-US"/>
          </a:p>
        </p:txBody>
      </p:sp>
    </p:spTree>
    <p:extLst>
      <p:ext uri="{BB962C8B-B14F-4D97-AF65-F5344CB8AC3E}">
        <p14:creationId xmlns:p14="http://schemas.microsoft.com/office/powerpoint/2010/main" val="165339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 axis = ordinate</a:t>
            </a:r>
          </a:p>
        </p:txBody>
      </p:sp>
      <p:sp>
        <p:nvSpPr>
          <p:cNvPr id="4" name="Slide Number Placeholder 3"/>
          <p:cNvSpPr>
            <a:spLocks noGrp="1"/>
          </p:cNvSpPr>
          <p:nvPr>
            <p:ph type="sldNum" sz="quarter" idx="5"/>
          </p:nvPr>
        </p:nvSpPr>
        <p:spPr/>
        <p:txBody>
          <a:bodyPr/>
          <a:lstStyle/>
          <a:p>
            <a:fld id="{BEE607A6-5061-4D6A-8CAE-96524EE74280}" type="slidenum">
              <a:rPr lang="en-US" smtClean="0"/>
              <a:t>10</a:t>
            </a:fld>
            <a:endParaRPr lang="en-US"/>
          </a:p>
        </p:txBody>
      </p:sp>
    </p:spTree>
    <p:extLst>
      <p:ext uri="{BB962C8B-B14F-4D97-AF65-F5344CB8AC3E}">
        <p14:creationId xmlns:p14="http://schemas.microsoft.com/office/powerpoint/2010/main" val="65430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fact that the self convolution of square or rectangular is triangular shape.</a:t>
            </a:r>
          </a:p>
        </p:txBody>
      </p:sp>
      <p:sp>
        <p:nvSpPr>
          <p:cNvPr id="4" name="Slide Number Placeholder 3"/>
          <p:cNvSpPr>
            <a:spLocks noGrp="1"/>
          </p:cNvSpPr>
          <p:nvPr>
            <p:ph type="sldNum" sz="quarter" idx="5"/>
          </p:nvPr>
        </p:nvSpPr>
        <p:spPr/>
        <p:txBody>
          <a:bodyPr/>
          <a:lstStyle/>
          <a:p>
            <a:fld id="{BEE607A6-5061-4D6A-8CAE-96524EE74280}" type="slidenum">
              <a:rPr lang="en-US" smtClean="0"/>
              <a:t>16</a:t>
            </a:fld>
            <a:endParaRPr lang="en-US"/>
          </a:p>
        </p:txBody>
      </p:sp>
    </p:spTree>
    <p:extLst>
      <p:ext uri="{BB962C8B-B14F-4D97-AF65-F5344CB8AC3E}">
        <p14:creationId xmlns:p14="http://schemas.microsoft.com/office/powerpoint/2010/main" val="27547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either find the </a:t>
            </a:r>
            <a:r>
              <a:rPr lang="en-US" dirty="0" err="1"/>
              <a:t>fourier</a:t>
            </a:r>
            <a:r>
              <a:rPr lang="en-US" dirty="0"/>
              <a:t> transform of the convolution by a hard way (i.e. finding the </a:t>
            </a:r>
            <a:r>
              <a:rPr lang="en-US" dirty="0" err="1"/>
              <a:t>fourier</a:t>
            </a:r>
            <a:r>
              <a:rPr lang="en-US" dirty="0"/>
              <a:t> transform direction) or using an elegant way of convolution theorem. </a:t>
            </a:r>
          </a:p>
        </p:txBody>
      </p:sp>
      <p:sp>
        <p:nvSpPr>
          <p:cNvPr id="4" name="Slide Number Placeholder 3"/>
          <p:cNvSpPr>
            <a:spLocks noGrp="1"/>
          </p:cNvSpPr>
          <p:nvPr>
            <p:ph type="sldNum" sz="quarter" idx="5"/>
          </p:nvPr>
        </p:nvSpPr>
        <p:spPr/>
        <p:txBody>
          <a:bodyPr/>
          <a:lstStyle/>
          <a:p>
            <a:fld id="{BEE607A6-5061-4D6A-8CAE-96524EE74280}" type="slidenum">
              <a:rPr lang="en-US" smtClean="0"/>
              <a:t>19</a:t>
            </a:fld>
            <a:endParaRPr lang="en-US"/>
          </a:p>
        </p:txBody>
      </p:sp>
    </p:spTree>
    <p:extLst>
      <p:ext uri="{BB962C8B-B14F-4D97-AF65-F5344CB8AC3E}">
        <p14:creationId xmlns:p14="http://schemas.microsoft.com/office/powerpoint/2010/main" val="178099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Format (main bar)</a:t>
            </a:r>
          </a:p>
          <a:p>
            <a:r>
              <a:rPr lang="en-US" dirty="0"/>
              <a:t>Flip h(</a:t>
            </a:r>
            <a:r>
              <a:rPr lang="en-US" dirty="0" err="1"/>
              <a:t>x,y</a:t>
            </a:r>
            <a:r>
              <a:rPr lang="en-US" dirty="0"/>
              <a:t>) about y (flip horizontal) and about x (flip vertical) to achieve h(-x, -y), the full form is h(X-</a:t>
            </a:r>
            <a:r>
              <a:rPr lang="en-US" dirty="0" err="1"/>
              <a:t>x,Y</a:t>
            </a:r>
            <a:r>
              <a:rPr lang="en-US" dirty="0"/>
              <a:t>-y)</a:t>
            </a:r>
          </a:p>
          <a:p>
            <a:r>
              <a:rPr lang="en-US" dirty="0"/>
              <a:t>The L will end up facing left as if it had been rotated through 180 about one of the circular aperture.</a:t>
            </a:r>
          </a:p>
          <a:p>
            <a:endParaRPr lang="en-US" dirty="0"/>
          </a:p>
        </p:txBody>
      </p:sp>
      <p:sp>
        <p:nvSpPr>
          <p:cNvPr id="4" name="Slide Number Placeholder 3"/>
          <p:cNvSpPr>
            <a:spLocks noGrp="1"/>
          </p:cNvSpPr>
          <p:nvPr>
            <p:ph type="sldNum" sz="quarter" idx="5"/>
          </p:nvPr>
        </p:nvSpPr>
        <p:spPr/>
        <p:txBody>
          <a:bodyPr/>
          <a:lstStyle/>
          <a:p>
            <a:fld id="{BEE607A6-5061-4D6A-8CAE-96524EE74280}" type="slidenum">
              <a:rPr lang="en-US" smtClean="0"/>
              <a:t>31</a:t>
            </a:fld>
            <a:endParaRPr lang="en-US"/>
          </a:p>
        </p:txBody>
      </p:sp>
    </p:spTree>
    <p:extLst>
      <p:ext uri="{BB962C8B-B14F-4D97-AF65-F5344CB8AC3E}">
        <p14:creationId xmlns:p14="http://schemas.microsoft.com/office/powerpoint/2010/main" val="362108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Format (main bar)</a:t>
            </a:r>
          </a:p>
          <a:p>
            <a:r>
              <a:rPr lang="en-US" dirty="0"/>
              <a:t>Flip h(</a:t>
            </a:r>
            <a:r>
              <a:rPr lang="en-US" dirty="0" err="1"/>
              <a:t>x,y</a:t>
            </a:r>
            <a:r>
              <a:rPr lang="en-US" dirty="0"/>
              <a:t>) about y (flip horizontal) and about x (flip vertical) to achieve h(-x, -y), the full form is h(X-</a:t>
            </a:r>
            <a:r>
              <a:rPr lang="en-US" dirty="0" err="1"/>
              <a:t>x,Y</a:t>
            </a:r>
            <a:r>
              <a:rPr lang="en-US" dirty="0"/>
              <a:t>-y)</a:t>
            </a:r>
          </a:p>
          <a:p>
            <a:r>
              <a:rPr lang="en-US" dirty="0"/>
              <a:t>The L will end up facing left as if it had been rotated through 180 about one of the circular aperture.</a:t>
            </a:r>
          </a:p>
          <a:p>
            <a:endParaRPr lang="en-US" dirty="0"/>
          </a:p>
        </p:txBody>
      </p:sp>
      <p:sp>
        <p:nvSpPr>
          <p:cNvPr id="4" name="Slide Number Placeholder 3"/>
          <p:cNvSpPr>
            <a:spLocks noGrp="1"/>
          </p:cNvSpPr>
          <p:nvPr>
            <p:ph type="sldNum" sz="quarter" idx="5"/>
          </p:nvPr>
        </p:nvSpPr>
        <p:spPr/>
        <p:txBody>
          <a:bodyPr/>
          <a:lstStyle/>
          <a:p>
            <a:fld id="{BEE607A6-5061-4D6A-8CAE-96524EE74280}" type="slidenum">
              <a:rPr lang="en-US" smtClean="0"/>
              <a:t>32</a:t>
            </a:fld>
            <a:endParaRPr lang="en-US"/>
          </a:p>
        </p:txBody>
      </p:sp>
    </p:spTree>
    <p:extLst>
      <p:ext uri="{BB962C8B-B14F-4D97-AF65-F5344CB8AC3E}">
        <p14:creationId xmlns:p14="http://schemas.microsoft.com/office/powerpoint/2010/main" val="1142974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Format (main bar)</a:t>
            </a:r>
          </a:p>
          <a:p>
            <a:r>
              <a:rPr lang="en-US" dirty="0"/>
              <a:t>Flip h(</a:t>
            </a:r>
            <a:r>
              <a:rPr lang="en-US" dirty="0" err="1"/>
              <a:t>x,y</a:t>
            </a:r>
            <a:r>
              <a:rPr lang="en-US" dirty="0"/>
              <a:t>) about y (flip horizontal) and about x (flip vertical) to achieve h(-x, -y), the full form is h(X-</a:t>
            </a:r>
            <a:r>
              <a:rPr lang="en-US" dirty="0" err="1"/>
              <a:t>x,Y</a:t>
            </a:r>
            <a:r>
              <a:rPr lang="en-US" dirty="0"/>
              <a:t>-y)</a:t>
            </a:r>
          </a:p>
          <a:p>
            <a:r>
              <a:rPr lang="en-US" dirty="0"/>
              <a:t>The L will end up facing left as if it had been rotated through 180 about one of the circular aperture.</a:t>
            </a:r>
          </a:p>
          <a:p>
            <a:endParaRPr lang="en-US" dirty="0"/>
          </a:p>
        </p:txBody>
      </p:sp>
      <p:sp>
        <p:nvSpPr>
          <p:cNvPr id="4" name="Slide Number Placeholder 3"/>
          <p:cNvSpPr>
            <a:spLocks noGrp="1"/>
          </p:cNvSpPr>
          <p:nvPr>
            <p:ph type="sldNum" sz="quarter" idx="5"/>
          </p:nvPr>
        </p:nvSpPr>
        <p:spPr/>
        <p:txBody>
          <a:bodyPr/>
          <a:lstStyle/>
          <a:p>
            <a:fld id="{BEE607A6-5061-4D6A-8CAE-96524EE74280}" type="slidenum">
              <a:rPr lang="en-US" smtClean="0"/>
              <a:t>33</a:t>
            </a:fld>
            <a:endParaRPr lang="en-US"/>
          </a:p>
        </p:txBody>
      </p:sp>
    </p:spTree>
    <p:extLst>
      <p:ext uri="{BB962C8B-B14F-4D97-AF65-F5344CB8AC3E}">
        <p14:creationId xmlns:p14="http://schemas.microsoft.com/office/powerpoint/2010/main" val="301866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Format (main bar)</a:t>
            </a:r>
          </a:p>
          <a:p>
            <a:r>
              <a:rPr lang="en-US" dirty="0"/>
              <a:t>Flip h(</a:t>
            </a:r>
            <a:r>
              <a:rPr lang="en-US" dirty="0" err="1"/>
              <a:t>x,y</a:t>
            </a:r>
            <a:r>
              <a:rPr lang="en-US" dirty="0"/>
              <a:t>) about y (flip horizontal) and about x (flip vertical) to achieve h(-x, -y), the full form is h(X-</a:t>
            </a:r>
            <a:r>
              <a:rPr lang="en-US" dirty="0" err="1"/>
              <a:t>x,Y</a:t>
            </a:r>
            <a:r>
              <a:rPr lang="en-US" dirty="0"/>
              <a:t>-y)</a:t>
            </a:r>
          </a:p>
          <a:p>
            <a:r>
              <a:rPr lang="en-US" dirty="0"/>
              <a:t>The L will end up facing left as if it had been rotated through 180 about one of the circular aperture.</a:t>
            </a:r>
          </a:p>
          <a:p>
            <a:endParaRPr lang="en-US" dirty="0"/>
          </a:p>
        </p:txBody>
      </p:sp>
      <p:sp>
        <p:nvSpPr>
          <p:cNvPr id="4" name="Slide Number Placeholder 3"/>
          <p:cNvSpPr>
            <a:spLocks noGrp="1"/>
          </p:cNvSpPr>
          <p:nvPr>
            <p:ph type="sldNum" sz="quarter" idx="5"/>
          </p:nvPr>
        </p:nvSpPr>
        <p:spPr/>
        <p:txBody>
          <a:bodyPr/>
          <a:lstStyle/>
          <a:p>
            <a:fld id="{BEE607A6-5061-4D6A-8CAE-96524EE74280}" type="slidenum">
              <a:rPr lang="en-US" smtClean="0"/>
              <a:t>34</a:t>
            </a:fld>
            <a:endParaRPr lang="en-US"/>
          </a:p>
        </p:txBody>
      </p:sp>
    </p:spTree>
    <p:extLst>
      <p:ext uri="{BB962C8B-B14F-4D97-AF65-F5344CB8AC3E}">
        <p14:creationId xmlns:p14="http://schemas.microsoft.com/office/powerpoint/2010/main" val="6117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Format (main bar)</a:t>
            </a:r>
          </a:p>
          <a:p>
            <a:r>
              <a:rPr lang="en-US" dirty="0"/>
              <a:t>Flip h(</a:t>
            </a:r>
            <a:r>
              <a:rPr lang="en-US" dirty="0" err="1"/>
              <a:t>x,y</a:t>
            </a:r>
            <a:r>
              <a:rPr lang="en-US" dirty="0"/>
              <a:t>) about y (flip horizontal) and about x (flip vertical) to achieve h(-x, -y), the full form is h(X-</a:t>
            </a:r>
            <a:r>
              <a:rPr lang="en-US" dirty="0" err="1"/>
              <a:t>x,Y</a:t>
            </a:r>
            <a:r>
              <a:rPr lang="en-US" dirty="0"/>
              <a:t>-y)</a:t>
            </a:r>
          </a:p>
          <a:p>
            <a:r>
              <a:rPr lang="en-US" dirty="0"/>
              <a:t>The L will end up facing left as if it had been rotated through 180 about one of the circular aperture.</a:t>
            </a:r>
          </a:p>
          <a:p>
            <a:endParaRPr lang="en-US" dirty="0"/>
          </a:p>
        </p:txBody>
      </p:sp>
      <p:sp>
        <p:nvSpPr>
          <p:cNvPr id="4" name="Slide Number Placeholder 3"/>
          <p:cNvSpPr>
            <a:spLocks noGrp="1"/>
          </p:cNvSpPr>
          <p:nvPr>
            <p:ph type="sldNum" sz="quarter" idx="5"/>
          </p:nvPr>
        </p:nvSpPr>
        <p:spPr/>
        <p:txBody>
          <a:bodyPr/>
          <a:lstStyle/>
          <a:p>
            <a:fld id="{BEE607A6-5061-4D6A-8CAE-96524EE74280}" type="slidenum">
              <a:rPr lang="en-US" smtClean="0"/>
              <a:t>35</a:t>
            </a:fld>
            <a:endParaRPr lang="en-US"/>
          </a:p>
        </p:txBody>
      </p:sp>
    </p:spTree>
    <p:extLst>
      <p:ext uri="{BB962C8B-B14F-4D97-AF65-F5344CB8AC3E}">
        <p14:creationId xmlns:p14="http://schemas.microsoft.com/office/powerpoint/2010/main" val="331477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3CBBD5-E4A2-4CC6-9B76-E371FACE8769}"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607C3-F4B7-4887-97A5-ACF47695977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33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703E3-75A1-4241-86CB-844173FBF99D}"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607C3-F4B7-4887-97A5-ACF476959777}" type="slidenum">
              <a:rPr lang="en-US" smtClean="0"/>
              <a:t>‹#›</a:t>
            </a:fld>
            <a:endParaRPr lang="en-US"/>
          </a:p>
        </p:txBody>
      </p:sp>
    </p:spTree>
    <p:extLst>
      <p:ext uri="{BB962C8B-B14F-4D97-AF65-F5344CB8AC3E}">
        <p14:creationId xmlns:p14="http://schemas.microsoft.com/office/powerpoint/2010/main" val="5889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D5708-BD2A-47A9-AFCF-C26FEEC7B407}"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607C3-F4B7-4887-97A5-ACF476959777}" type="slidenum">
              <a:rPr lang="en-US" smtClean="0"/>
              <a:t>‹#›</a:t>
            </a:fld>
            <a:endParaRPr lang="en-US"/>
          </a:p>
        </p:txBody>
      </p:sp>
    </p:spTree>
    <p:extLst>
      <p:ext uri="{BB962C8B-B14F-4D97-AF65-F5344CB8AC3E}">
        <p14:creationId xmlns:p14="http://schemas.microsoft.com/office/powerpoint/2010/main" val="257317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E7E22C-33C4-41BF-AEB8-22BBD75471DA}"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607C3-F4B7-4887-97A5-ACF476959777}" type="slidenum">
              <a:rPr lang="en-US" smtClean="0"/>
              <a:t>‹#›</a:t>
            </a:fld>
            <a:endParaRPr lang="en-US"/>
          </a:p>
        </p:txBody>
      </p:sp>
    </p:spTree>
    <p:extLst>
      <p:ext uri="{BB962C8B-B14F-4D97-AF65-F5344CB8AC3E}">
        <p14:creationId xmlns:p14="http://schemas.microsoft.com/office/powerpoint/2010/main" val="367784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16C86D-1FAE-432A-AFDB-8528002A10CC}"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607C3-F4B7-4887-97A5-ACF47695977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6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B090EA-BEB3-4B38-8A2E-4CD6A5336D11}" type="datetime1">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607C3-F4B7-4887-97A5-ACF476959777}" type="slidenum">
              <a:rPr lang="en-US" smtClean="0"/>
              <a:t>‹#›</a:t>
            </a:fld>
            <a:endParaRPr lang="en-US"/>
          </a:p>
        </p:txBody>
      </p:sp>
    </p:spTree>
    <p:extLst>
      <p:ext uri="{BB962C8B-B14F-4D97-AF65-F5344CB8AC3E}">
        <p14:creationId xmlns:p14="http://schemas.microsoft.com/office/powerpoint/2010/main" val="105689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D66FDE-155F-4FF9-A66F-9E3951E01196}" type="datetime1">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607C3-F4B7-4887-97A5-ACF476959777}" type="slidenum">
              <a:rPr lang="en-US" smtClean="0"/>
              <a:t>‹#›</a:t>
            </a:fld>
            <a:endParaRPr lang="en-US"/>
          </a:p>
        </p:txBody>
      </p:sp>
    </p:spTree>
    <p:extLst>
      <p:ext uri="{BB962C8B-B14F-4D97-AF65-F5344CB8AC3E}">
        <p14:creationId xmlns:p14="http://schemas.microsoft.com/office/powerpoint/2010/main" val="95852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FEF2AE-C63F-4F7E-8A37-FF3E8D747A23}" type="datetime1">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607C3-F4B7-4887-97A5-ACF476959777}" type="slidenum">
              <a:rPr lang="en-US" smtClean="0"/>
              <a:t>‹#›</a:t>
            </a:fld>
            <a:endParaRPr lang="en-US"/>
          </a:p>
        </p:txBody>
      </p:sp>
    </p:spTree>
    <p:extLst>
      <p:ext uri="{BB962C8B-B14F-4D97-AF65-F5344CB8AC3E}">
        <p14:creationId xmlns:p14="http://schemas.microsoft.com/office/powerpoint/2010/main" val="150972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1D9A08-8731-4458-83D4-58C72825C159}" type="datetime1">
              <a:rPr lang="en-US" smtClean="0"/>
              <a:t>11/24/2020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E5607C3-F4B7-4887-97A5-ACF476959777}" type="slidenum">
              <a:rPr lang="en-US" smtClean="0"/>
              <a:t>‹#›</a:t>
            </a:fld>
            <a:endParaRPr lang="en-US"/>
          </a:p>
        </p:txBody>
      </p:sp>
    </p:spTree>
    <p:extLst>
      <p:ext uri="{BB962C8B-B14F-4D97-AF65-F5344CB8AC3E}">
        <p14:creationId xmlns:p14="http://schemas.microsoft.com/office/powerpoint/2010/main" val="79724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51A8610-3508-4F6E-BC39-D794712A573C}" type="datetime1">
              <a:rPr lang="en-US" smtClean="0"/>
              <a:t>11/24/2020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5607C3-F4B7-4887-97A5-ACF476959777}" type="slidenum">
              <a:rPr lang="en-US" smtClean="0"/>
              <a:t>‹#›</a:t>
            </a:fld>
            <a:endParaRPr lang="en-US"/>
          </a:p>
        </p:txBody>
      </p:sp>
    </p:spTree>
    <p:extLst>
      <p:ext uri="{BB962C8B-B14F-4D97-AF65-F5344CB8AC3E}">
        <p14:creationId xmlns:p14="http://schemas.microsoft.com/office/powerpoint/2010/main" val="9225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E22D8-06C7-4345-936C-1290ED74632E}" type="datetime1">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607C3-F4B7-4887-97A5-ACF476959777}" type="slidenum">
              <a:rPr lang="en-US" smtClean="0"/>
              <a:t>‹#›</a:t>
            </a:fld>
            <a:endParaRPr lang="en-US"/>
          </a:p>
        </p:txBody>
      </p:sp>
    </p:spTree>
    <p:extLst>
      <p:ext uri="{BB962C8B-B14F-4D97-AF65-F5344CB8AC3E}">
        <p14:creationId xmlns:p14="http://schemas.microsoft.com/office/powerpoint/2010/main" val="79192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34C9F55-6CED-4057-B50A-4D335E13DC9C}" type="datetime1">
              <a:rPr lang="en-US" smtClean="0"/>
              <a:t>11/24/2020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E5607C3-F4B7-4887-97A5-ACF47695977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608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mathworld.wolfram.com/Convolutio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nx.org/contents/-eLl_Dug@19.20:h0BzlV-O@7/Convolution-Complete-example"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ustomXml" Target="../ink/ink1.xml"/><Relationship Id="rId10" Type="http://schemas.openxmlformats.org/officeDocument/2006/relationships/image" Target="../media/image490.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ustomXml" Target="../ink/ink2.xml"/><Relationship Id="rId10" Type="http://schemas.openxmlformats.org/officeDocument/2006/relationships/image" Target="../media/image490.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ustomXml" Target="../ink/ink3.xml"/><Relationship Id="rId10" Type="http://schemas.openxmlformats.org/officeDocument/2006/relationships/image" Target="../media/image490.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ustomXml" Target="../ink/ink4.xml"/><Relationship Id="rId10" Type="http://schemas.openxmlformats.org/officeDocument/2006/relationships/image" Target="../media/image490.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ustomXml" Target="../ink/ink5.xml"/><Relationship Id="rId10" Type="http://schemas.openxmlformats.org/officeDocument/2006/relationships/image" Target="../media/image490.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ustomXml" Target="../ink/ink6.xml"/><Relationship Id="rId10" Type="http://schemas.openxmlformats.org/officeDocument/2006/relationships/image" Target="../media/image490.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ustomXml" Target="../ink/ink7.xml"/><Relationship Id="rId10" Type="http://schemas.openxmlformats.org/officeDocument/2006/relationships/image" Target="../media/image490.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hyperlink" Target="https://courses.lumenlearning.com/epcc-atdcoursereview-collegealgebra-1-2/chapter/graph-functions-using-reflections-about-the-x-axis-and-the-y-axi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cnx.org/contents/-eLl_Dug@19.20:h0BzlV-O@7/Convolution-Complete-examp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upload.wikimedia.org/wikipedia/commons/6/6e/Convolution_of_box_signal_with_itself.gi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2902-D429-48C5-ADA8-F53104B1C9F1}"/>
              </a:ext>
            </a:extLst>
          </p:cNvPr>
          <p:cNvSpPr>
            <a:spLocks noGrp="1"/>
          </p:cNvSpPr>
          <p:nvPr>
            <p:ph type="ctrTitle"/>
          </p:nvPr>
        </p:nvSpPr>
        <p:spPr/>
        <p:txBody>
          <a:bodyPr/>
          <a:lstStyle/>
          <a:p>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Convolution</a:t>
            </a:r>
          </a:p>
        </p:txBody>
      </p:sp>
      <p:sp>
        <p:nvSpPr>
          <p:cNvPr id="3" name="Subtitle 2">
            <a:extLst>
              <a:ext uri="{FF2B5EF4-FFF2-40B4-BE49-F238E27FC236}">
                <a16:creationId xmlns:a16="http://schemas.microsoft.com/office/drawing/2014/main" id="{3413AD4D-AA3C-4BD1-916C-560C6E26DBCD}"/>
              </a:ext>
            </a:extLst>
          </p:cNvPr>
          <p:cNvSpPr>
            <a:spLocks noGrp="1"/>
          </p:cNvSpPr>
          <p:nvPr>
            <p:ph type="subTitle" idx="1"/>
          </p:nvPr>
        </p:nvSpPr>
        <p:spPr/>
        <p:txBody>
          <a:bodyPr/>
          <a:lstStyle/>
          <a:p>
            <a:r>
              <a:rPr lang="en-US" dirty="0"/>
              <a:t>23</a:t>
            </a:r>
            <a:r>
              <a:rPr lang="en-US" baseline="30000" dirty="0"/>
              <a:t>rd</a:t>
            </a:r>
            <a:r>
              <a:rPr lang="en-US" dirty="0"/>
              <a:t> </a:t>
            </a:r>
            <a:r>
              <a:rPr lang="en-US" dirty="0" err="1"/>
              <a:t>november</a:t>
            </a:r>
            <a:r>
              <a:rPr lang="en-US" dirty="0"/>
              <a:t> 2020</a:t>
            </a:r>
          </a:p>
        </p:txBody>
      </p:sp>
      <p:sp>
        <p:nvSpPr>
          <p:cNvPr id="4" name="Slide Number Placeholder 3">
            <a:extLst>
              <a:ext uri="{FF2B5EF4-FFF2-40B4-BE49-F238E27FC236}">
                <a16:creationId xmlns:a16="http://schemas.microsoft.com/office/drawing/2014/main" id="{1B09D6C4-7BD1-45D8-AD91-F4AB63C2EED0}"/>
              </a:ext>
            </a:extLst>
          </p:cNvPr>
          <p:cNvSpPr>
            <a:spLocks noGrp="1"/>
          </p:cNvSpPr>
          <p:nvPr>
            <p:ph type="sldNum" sz="quarter" idx="12"/>
          </p:nvPr>
        </p:nvSpPr>
        <p:spPr/>
        <p:txBody>
          <a:bodyPr/>
          <a:lstStyle/>
          <a:p>
            <a:fld id="{1E5607C3-F4B7-4887-97A5-ACF476959777}" type="slidenum">
              <a:rPr lang="en-US" smtClean="0"/>
              <a:t>1</a:t>
            </a:fld>
            <a:endParaRPr lang="en-US"/>
          </a:p>
        </p:txBody>
      </p:sp>
    </p:spTree>
    <p:extLst>
      <p:ext uri="{BB962C8B-B14F-4D97-AF65-F5344CB8AC3E}">
        <p14:creationId xmlns:p14="http://schemas.microsoft.com/office/powerpoint/2010/main" val="787840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406A5-3915-4564-AAF2-8558DE7A29AB}"/>
              </a:ext>
            </a:extLst>
          </p:cNvPr>
          <p:cNvSpPr>
            <a:spLocks noGrp="1"/>
          </p:cNvSpPr>
          <p:nvPr>
            <p:ph type="title"/>
          </p:nvPr>
        </p:nvSpPr>
        <p:spPr>
          <a:xfrm>
            <a:off x="6790046" y="635431"/>
            <a:ext cx="5127171" cy="1450757"/>
          </a:xfrm>
        </p:spPr>
        <p:txBody>
          <a:bodyPr>
            <a:normAutofit/>
          </a:bodyPr>
          <a:lstStyle/>
          <a:p>
            <a:r>
              <a:rPr lang="en-US" b="1" dirty="0">
                <a:latin typeface="Times New Roman" panose="02020603050405020304" pitchFamily="18" charset="0"/>
                <a:cs typeface="Times New Roman" panose="02020603050405020304" pitchFamily="18" charset="0"/>
              </a:rPr>
              <a:t>1</a:t>
            </a:r>
            <a:r>
              <a:rPr lang="en-US" b="1" baseline="30000" dirty="0">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step : reflection </a:t>
            </a:r>
          </a:p>
        </p:txBody>
      </p:sp>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AA5F83-A961-4A65-9A48-58FE11FC4EB1}"/>
              </a:ext>
            </a:extLst>
          </p:cNvPr>
          <p:cNvSpPr>
            <a:spLocks noGrp="1"/>
          </p:cNvSpPr>
          <p:nvPr>
            <p:ph idx="1"/>
          </p:nvPr>
        </p:nvSpPr>
        <p:spPr>
          <a:xfrm>
            <a:off x="6790046" y="2198914"/>
            <a:ext cx="4748809" cy="3670180"/>
          </a:xfrm>
        </p:spPr>
        <p:txBody>
          <a:bodyPr>
            <a:normAutofit/>
          </a:bodyPr>
          <a:lstStyle/>
          <a:p>
            <a:pPr>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is chosen to sweep across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find the reflection of</a:t>
            </a:r>
            <a:r>
              <a:rPr lang="en-US" i="1" dirty="0">
                <a:latin typeface="Times New Roman" panose="02020603050405020304" pitchFamily="18" charset="0"/>
                <a:cs typeface="Times New Roman" panose="02020603050405020304" pitchFamily="18" charset="0"/>
              </a:rPr>
              <a:t> 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about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axis, multiply all inputs with -1.</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Therefore,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is just flipped around the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axis and becomes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Generally, the flipped function can be written as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With an appropriate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the function may sweep rightward or leftward.</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873F35C8-3315-467A-9C5F-B7A2D85F5AB1}"/>
              </a:ext>
            </a:extLst>
          </p:cNvPr>
          <p:cNvSpPr>
            <a:spLocks noGrp="1"/>
          </p:cNvSpPr>
          <p:nvPr>
            <p:ph type="sldNum" sz="quarter" idx="12"/>
          </p:nvPr>
        </p:nvSpPr>
        <p:spPr>
          <a:xfrm>
            <a:off x="9900458" y="6459785"/>
            <a:ext cx="1312025" cy="365125"/>
          </a:xfrm>
        </p:spPr>
        <p:txBody>
          <a:bodyPr>
            <a:normAutofit/>
          </a:bodyPr>
          <a:lstStyle/>
          <a:p>
            <a:pPr>
              <a:spcAft>
                <a:spcPts val="600"/>
              </a:spcAft>
            </a:pPr>
            <a:fld id="{1E5607C3-F4B7-4887-97A5-ACF476959777}" type="slidenum">
              <a:rPr lang="en-US" smtClean="0"/>
              <a:pPr>
                <a:spcAft>
                  <a:spcPts val="600"/>
                </a:spcAft>
              </a:pPr>
              <a:t>10</a:t>
            </a:fld>
            <a:endParaRPr lang="en-US"/>
          </a:p>
        </p:txBody>
      </p:sp>
      <p:pic>
        <p:nvPicPr>
          <p:cNvPr id="6" name="Picture 5">
            <a:extLst>
              <a:ext uri="{FF2B5EF4-FFF2-40B4-BE49-F238E27FC236}">
                <a16:creationId xmlns:a16="http://schemas.microsoft.com/office/drawing/2014/main" id="{CCB189C4-7149-4455-9537-E4A227D488A6}"/>
              </a:ext>
            </a:extLst>
          </p:cNvPr>
          <p:cNvPicPr>
            <a:picLocks noChangeAspect="1"/>
          </p:cNvPicPr>
          <p:nvPr/>
        </p:nvPicPr>
        <p:blipFill>
          <a:blip r:embed="rId3"/>
          <a:stretch>
            <a:fillRect/>
          </a:stretch>
        </p:blipFill>
        <p:spPr>
          <a:xfrm>
            <a:off x="193040" y="2320420"/>
            <a:ext cx="2803372" cy="1560700"/>
          </a:xfrm>
          <a:prstGeom prst="rect">
            <a:avLst/>
          </a:prstGeom>
        </p:spPr>
      </p:pic>
      <p:sp>
        <p:nvSpPr>
          <p:cNvPr id="7" name="Arrow: Right 6">
            <a:extLst>
              <a:ext uri="{FF2B5EF4-FFF2-40B4-BE49-F238E27FC236}">
                <a16:creationId xmlns:a16="http://schemas.microsoft.com/office/drawing/2014/main" id="{1FD34422-B0D4-4A10-B478-C4CAF73017B5}"/>
              </a:ext>
            </a:extLst>
          </p:cNvPr>
          <p:cNvSpPr/>
          <p:nvPr/>
        </p:nvSpPr>
        <p:spPr>
          <a:xfrm>
            <a:off x="2586082" y="2883035"/>
            <a:ext cx="619760" cy="355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A6A5F63-2A1E-4BAC-8CE3-19D50EAC5398}"/>
              </a:ext>
            </a:extLst>
          </p:cNvPr>
          <p:cNvPicPr>
            <a:picLocks noChangeAspect="1"/>
          </p:cNvPicPr>
          <p:nvPr/>
        </p:nvPicPr>
        <p:blipFill>
          <a:blip r:embed="rId4"/>
          <a:stretch>
            <a:fillRect/>
          </a:stretch>
        </p:blipFill>
        <p:spPr>
          <a:xfrm>
            <a:off x="3370580" y="2721052"/>
            <a:ext cx="3006273" cy="1043926"/>
          </a:xfrm>
          <a:prstGeom prst="rect">
            <a:avLst/>
          </a:prstGeom>
        </p:spPr>
      </p:pic>
      <p:sp>
        <p:nvSpPr>
          <p:cNvPr id="9" name="Rectangle 8">
            <a:extLst>
              <a:ext uri="{FF2B5EF4-FFF2-40B4-BE49-F238E27FC236}">
                <a16:creationId xmlns:a16="http://schemas.microsoft.com/office/drawing/2014/main" id="{9EFDD44F-2395-4B01-9D44-E9C55D0C3034}"/>
              </a:ext>
            </a:extLst>
          </p:cNvPr>
          <p:cNvSpPr/>
          <p:nvPr/>
        </p:nvSpPr>
        <p:spPr>
          <a:xfrm>
            <a:off x="3495675" y="2619375"/>
            <a:ext cx="3006273" cy="126173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F611BB3-F673-4348-8349-658864C95D3C}"/>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2</a:t>
            </a:r>
          </a:p>
        </p:txBody>
      </p:sp>
    </p:spTree>
    <p:extLst>
      <p:ext uri="{BB962C8B-B14F-4D97-AF65-F5344CB8AC3E}">
        <p14:creationId xmlns:p14="http://schemas.microsoft.com/office/powerpoint/2010/main" val="40617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B43492-3895-4868-A044-5A9374479D0E}"/>
              </a:ext>
            </a:extLst>
          </p:cNvPr>
          <p:cNvSpPr>
            <a:spLocks noGrp="1"/>
          </p:cNvSpPr>
          <p:nvPr>
            <p:ph type="title"/>
          </p:nvPr>
        </p:nvSpPr>
        <p:spPr>
          <a:xfrm>
            <a:off x="4974771" y="634946"/>
            <a:ext cx="6574972" cy="1450757"/>
          </a:xfrm>
        </p:spPr>
        <p:txBody>
          <a:bodyPr>
            <a:normAutofit/>
          </a:bodyPr>
          <a:lstStyle/>
          <a:p>
            <a:r>
              <a:rPr lang="en-US" b="1" dirty="0">
                <a:latin typeface="Times New Roman" panose="02020603050405020304" pitchFamily="18" charset="0"/>
                <a:cs typeface="Times New Roman" panose="02020603050405020304" pitchFamily="18" charset="0"/>
              </a:rPr>
              <a:t>2</a:t>
            </a:r>
            <a:r>
              <a:rPr lang="en-US" b="1" baseline="30000" dirty="0">
                <a:latin typeface="Times New Roman" panose="02020603050405020304" pitchFamily="18" charset="0"/>
                <a:cs typeface="Times New Roman" panose="02020603050405020304" pitchFamily="18" charset="0"/>
              </a:rPr>
              <a:t>nd</a:t>
            </a:r>
            <a:r>
              <a:rPr lang="en-US" b="1" dirty="0">
                <a:latin typeface="Times New Roman" panose="02020603050405020304" pitchFamily="18" charset="0"/>
                <a:cs typeface="Times New Roman" panose="02020603050405020304" pitchFamily="18" charset="0"/>
              </a:rPr>
              <a:t> step : shifting</a:t>
            </a:r>
          </a:p>
        </p:txBody>
      </p:sp>
      <p:pic>
        <p:nvPicPr>
          <p:cNvPr id="5" name="Picture 4">
            <a:extLst>
              <a:ext uri="{FF2B5EF4-FFF2-40B4-BE49-F238E27FC236}">
                <a16:creationId xmlns:a16="http://schemas.microsoft.com/office/drawing/2014/main" id="{55667D05-88EC-49B2-9D41-021E5BF3B8C7}"/>
              </a:ext>
            </a:extLst>
          </p:cNvPr>
          <p:cNvPicPr>
            <a:picLocks noChangeAspect="1"/>
          </p:cNvPicPr>
          <p:nvPr/>
        </p:nvPicPr>
        <p:blipFill>
          <a:blip r:embed="rId2"/>
          <a:stretch>
            <a:fillRect/>
          </a:stretch>
        </p:blipFill>
        <p:spPr>
          <a:xfrm>
            <a:off x="642257" y="599386"/>
            <a:ext cx="4001315" cy="4461467"/>
          </a:xfrm>
          <a:prstGeom prst="rect">
            <a:avLst/>
          </a:prstGeom>
        </p:spPr>
      </p:pic>
      <p:cxnSp>
        <p:nvCxnSpPr>
          <p:cNvPr id="12"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8A6DD9-0D81-4E0C-B00F-9AC900AE8D51}"/>
              </a:ext>
            </a:extLst>
          </p:cNvPr>
          <p:cNvSpPr>
            <a:spLocks noGrp="1"/>
          </p:cNvSpPr>
          <p:nvPr>
            <p:ph idx="1"/>
          </p:nvPr>
        </p:nvSpPr>
        <p:spPr>
          <a:xfrm>
            <a:off x="4974769" y="2198914"/>
            <a:ext cx="6942911" cy="367018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a:t>
            </a:r>
            <a:r>
              <a:rPr lang="en-US" i="1" dirty="0">
                <a:latin typeface="Times New Roman" panose="02020603050405020304" pitchFamily="18" charset="0"/>
                <a:cs typeface="Times New Roman" panose="02020603050405020304" pitchFamily="18" charset="0"/>
              </a:rPr>
              <a:t> h(x) </a:t>
            </a:r>
            <a:r>
              <a:rPr lang="en-US" dirty="0">
                <a:latin typeface="Times New Roman" panose="02020603050405020304" pitchFamily="18" charset="0"/>
                <a:cs typeface="Times New Roman" panose="02020603050405020304" pitchFamily="18" charset="0"/>
              </a:rPr>
              <a:t>is flipped or mirrored about the origin, becoming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Note that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can be either positive or negative value depending on the shifting direction of the function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Here,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0, 1, 2, and 3 and as a result, the rectangular pulse progresses to the right.</a:t>
            </a:r>
          </a:p>
        </p:txBody>
      </p:sp>
      <p:sp>
        <p:nvSpPr>
          <p:cNvPr id="14"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D43173E0-0825-4283-9F5F-53AEC627866D}"/>
              </a:ext>
            </a:extLst>
          </p:cNvPr>
          <p:cNvSpPr>
            <a:spLocks noGrp="1"/>
          </p:cNvSpPr>
          <p:nvPr>
            <p:ph type="sldNum" sz="quarter" idx="12"/>
          </p:nvPr>
        </p:nvSpPr>
        <p:spPr>
          <a:xfrm>
            <a:off x="9900458" y="6459785"/>
            <a:ext cx="1312025" cy="365125"/>
          </a:xfrm>
        </p:spPr>
        <p:txBody>
          <a:bodyPr>
            <a:normAutofit/>
          </a:bodyPr>
          <a:lstStyle/>
          <a:p>
            <a:pPr>
              <a:spcAft>
                <a:spcPts val="600"/>
              </a:spcAft>
            </a:pPr>
            <a:fld id="{1E5607C3-F4B7-4887-97A5-ACF476959777}" type="slidenum">
              <a:rPr lang="en-US" smtClean="0"/>
              <a:pPr>
                <a:spcAft>
                  <a:spcPts val="600"/>
                </a:spcAft>
              </a:pPr>
              <a:t>11</a:t>
            </a:fld>
            <a:endParaRPr lang="en-US"/>
          </a:p>
        </p:txBody>
      </p:sp>
      <p:sp>
        <p:nvSpPr>
          <p:cNvPr id="6" name="TextBox 5">
            <a:extLst>
              <a:ext uri="{FF2B5EF4-FFF2-40B4-BE49-F238E27FC236}">
                <a16:creationId xmlns:a16="http://schemas.microsoft.com/office/drawing/2014/main" id="{C905A482-FD31-430D-B336-79808A206F89}"/>
              </a:ext>
            </a:extLst>
          </p:cNvPr>
          <p:cNvSpPr txBox="1"/>
          <p:nvPr/>
        </p:nvSpPr>
        <p:spPr>
          <a:xfrm>
            <a:off x="486728" y="5475573"/>
            <a:ext cx="400131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function </a:t>
            </a:r>
            <a:r>
              <a:rPr lang="en-US" i="1" dirty="0">
                <a:latin typeface="Times New Roman" panose="02020603050405020304" pitchFamily="18" charset="0"/>
                <a:cs typeface="Times New Roman" panose="02020603050405020304" pitchFamily="18" charset="0"/>
              </a:rPr>
              <a:t>h(X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x) </a:t>
            </a:r>
            <a:r>
              <a:rPr lang="en-US" dirty="0">
                <a:latin typeface="Times New Roman" panose="02020603050405020304" pitchFamily="18" charset="0"/>
                <a:cs typeface="Times New Roman" panose="02020603050405020304" pitchFamily="18" charset="0"/>
              </a:rPr>
              <a:t>at </a:t>
            </a:r>
            <a:r>
              <a:rPr lang="en-US" i="1" dirty="0">
                <a:latin typeface="Times New Roman" panose="02020603050405020304" pitchFamily="18" charset="0"/>
                <a:cs typeface="Times New Roman" panose="02020603050405020304" pitchFamily="18" charset="0"/>
              </a:rPr>
              <a:t>X </a:t>
            </a:r>
            <a:r>
              <a:rPr lang="en-US" dirty="0">
                <a:latin typeface="Times New Roman" panose="02020603050405020304" pitchFamily="18" charset="0"/>
                <a:cs typeface="Times New Roman" panose="02020603050405020304" pitchFamily="18" charset="0"/>
              </a:rPr>
              <a:t>= 0, 1, 2, and 3</a:t>
            </a:r>
          </a:p>
        </p:txBody>
      </p:sp>
      <p:sp>
        <p:nvSpPr>
          <p:cNvPr id="11" name="TextBox 10">
            <a:extLst>
              <a:ext uri="{FF2B5EF4-FFF2-40B4-BE49-F238E27FC236}">
                <a16:creationId xmlns:a16="http://schemas.microsoft.com/office/drawing/2014/main" id="{143B44CE-EA93-4AF5-9A7B-550355523F17}"/>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2</a:t>
            </a:r>
          </a:p>
        </p:txBody>
      </p:sp>
    </p:spTree>
    <p:extLst>
      <p:ext uri="{BB962C8B-B14F-4D97-AF65-F5344CB8AC3E}">
        <p14:creationId xmlns:p14="http://schemas.microsoft.com/office/powerpoint/2010/main" val="3073123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00AB69-32E9-47AA-92C4-7449062E865A}"/>
              </a:ext>
            </a:extLst>
          </p:cNvPr>
          <p:cNvSpPr>
            <a:spLocks noGrp="1"/>
          </p:cNvSpPr>
          <p:nvPr>
            <p:ph type="title"/>
          </p:nvPr>
        </p:nvSpPr>
        <p:spPr>
          <a:xfrm>
            <a:off x="7859485" y="634946"/>
            <a:ext cx="3690257" cy="1450757"/>
          </a:xfrm>
        </p:spPr>
        <p:txBody>
          <a:bodyPr>
            <a:normAutofit fontScale="90000"/>
          </a:bodyPr>
          <a:lstStyle/>
          <a:p>
            <a:r>
              <a:rPr lang="en-US" b="1" dirty="0">
                <a:latin typeface="Times New Roman" panose="02020603050405020304" pitchFamily="18" charset="0"/>
                <a:cs typeface="Times New Roman" panose="02020603050405020304" pitchFamily="18" charset="0"/>
              </a:rPr>
              <a:t>3</a:t>
            </a:r>
            <a:r>
              <a:rPr lang="en-US" b="1" baseline="30000" dirty="0">
                <a:latin typeface="Times New Roman" panose="02020603050405020304" pitchFamily="18" charset="0"/>
                <a:cs typeface="Times New Roman" panose="02020603050405020304" pitchFamily="18" charset="0"/>
              </a:rPr>
              <a:t>rd</a:t>
            </a:r>
            <a:r>
              <a:rPr lang="en-US" b="1" dirty="0">
                <a:latin typeface="Times New Roman" panose="02020603050405020304" pitchFamily="18" charset="0"/>
                <a:cs typeface="Times New Roman" panose="02020603050405020304" pitchFamily="18" charset="0"/>
              </a:rPr>
              <a:t> step: Determination of </a:t>
            </a:r>
            <a:r>
              <a:rPr lang="en-US" b="1" i="1" dirty="0">
                <a:latin typeface="Times New Roman" panose="02020603050405020304" pitchFamily="18" charset="0"/>
                <a:cs typeface="Times New Roman" panose="02020603050405020304" pitchFamily="18" charset="0"/>
              </a:rPr>
              <a:t>g</a:t>
            </a: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b="1"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49727771-F286-43AB-8274-953121B752B3}"/>
              </a:ext>
            </a:extLst>
          </p:cNvPr>
          <p:cNvPicPr>
            <a:picLocks noChangeAspect="1"/>
          </p:cNvPicPr>
          <p:nvPr/>
        </p:nvPicPr>
        <p:blipFill rotWithShape="1">
          <a:blip r:embed="rId2"/>
          <a:srcRect r="16644"/>
          <a:stretch/>
        </p:blipFill>
        <p:spPr>
          <a:xfrm>
            <a:off x="266339" y="457200"/>
            <a:ext cx="7534365" cy="5699279"/>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7C19FF-2B69-48FA-BA77-28753660EC84}"/>
              </a:ext>
            </a:extLst>
          </p:cNvPr>
          <p:cNvSpPr>
            <a:spLocks noGrp="1"/>
          </p:cNvSpPr>
          <p:nvPr>
            <p:ph idx="1"/>
          </p:nvPr>
        </p:nvSpPr>
        <p:spPr>
          <a:xfrm>
            <a:off x="7859485" y="2198914"/>
            <a:ext cx="4066176" cy="367018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figs. (b) to (h),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becomes non zero because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sweeps over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particular values of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can be found from the integral over the product of the functions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area, A, under the product curve  is the value of </a:t>
            </a:r>
            <a:r>
              <a:rPr lang="en-US" i="1" dirty="0">
                <a:latin typeface="Times New Roman" panose="02020603050405020304" pitchFamily="18" charset="0"/>
                <a:cs typeface="Times New Roman" panose="02020603050405020304" pitchFamily="18" charset="0"/>
              </a:rPr>
              <a:t>g(X) </a:t>
            </a:r>
            <a:r>
              <a:rPr lang="en-US" dirty="0">
                <a:latin typeface="Times New Roman" panose="02020603050405020304" pitchFamily="18" charset="0"/>
                <a:cs typeface="Times New Roman" panose="02020603050405020304" pitchFamily="18" charset="0"/>
              </a:rPr>
              <a:t>at that value of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44C9F095-67D4-423C-AB73-BB7CFA84F9B0}"/>
              </a:ext>
            </a:extLst>
          </p:cNvPr>
          <p:cNvSpPr>
            <a:spLocks noGrp="1"/>
          </p:cNvSpPr>
          <p:nvPr>
            <p:ph type="sldNum" sz="quarter" idx="12"/>
          </p:nvPr>
        </p:nvSpPr>
        <p:spPr>
          <a:xfrm>
            <a:off x="9900458" y="6459785"/>
            <a:ext cx="1312025" cy="365125"/>
          </a:xfrm>
        </p:spPr>
        <p:txBody>
          <a:bodyPr>
            <a:normAutofit/>
          </a:bodyPr>
          <a:lstStyle/>
          <a:p>
            <a:pPr>
              <a:spcAft>
                <a:spcPts val="600"/>
              </a:spcAft>
            </a:pPr>
            <a:fld id="{1E5607C3-F4B7-4887-97A5-ACF476959777}" type="slidenum">
              <a:rPr lang="en-US" smtClean="0"/>
              <a:pPr>
                <a:spcAft>
                  <a:spcPts val="600"/>
                </a:spcAft>
              </a:pPr>
              <a:t>12</a:t>
            </a:fld>
            <a:endParaRPr lang="en-US"/>
          </a:p>
        </p:txBody>
      </p:sp>
      <p:sp>
        <p:nvSpPr>
          <p:cNvPr id="6" name="Oval 5">
            <a:extLst>
              <a:ext uri="{FF2B5EF4-FFF2-40B4-BE49-F238E27FC236}">
                <a16:creationId xmlns:a16="http://schemas.microsoft.com/office/drawing/2014/main" id="{66165AEB-22BF-4B4F-B52B-E1DA941E4591}"/>
              </a:ext>
            </a:extLst>
          </p:cNvPr>
          <p:cNvSpPr/>
          <p:nvPr/>
        </p:nvSpPr>
        <p:spPr>
          <a:xfrm>
            <a:off x="1442720" y="4418337"/>
            <a:ext cx="1036320" cy="62102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489D812-7E32-4832-BA26-E134165DA6A6}"/>
              </a:ext>
            </a:extLst>
          </p:cNvPr>
          <p:cNvCxnSpPr/>
          <p:nvPr/>
        </p:nvCxnSpPr>
        <p:spPr>
          <a:xfrm>
            <a:off x="2387601" y="4902237"/>
            <a:ext cx="2265680" cy="3814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3233AB-A0CD-4149-B259-D4F5B67C07B3}"/>
              </a:ext>
            </a:extLst>
          </p:cNvPr>
          <p:cNvSpPr txBox="1"/>
          <p:nvPr/>
        </p:nvSpPr>
        <p:spPr>
          <a:xfrm>
            <a:off x="4653281" y="5088078"/>
            <a:ext cx="3147423" cy="1200329"/>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Because the magnitude of the function</a:t>
            </a:r>
            <a:r>
              <a:rPr lang="en-US" b="1" i="1" dirty="0">
                <a:solidFill>
                  <a:srgbClr val="FF0000"/>
                </a:solidFill>
                <a:latin typeface="Times New Roman" panose="02020603050405020304" pitchFamily="18" charset="0"/>
                <a:cs typeface="Times New Roman" panose="02020603050405020304" pitchFamily="18" charset="0"/>
              </a:rPr>
              <a:t> h</a:t>
            </a:r>
            <a:r>
              <a:rPr lang="en-US" b="1" dirty="0">
                <a:solidFill>
                  <a:srgbClr val="FF0000"/>
                </a:solidFill>
                <a:latin typeface="Times New Roman" panose="02020603050405020304" pitchFamily="18" charset="0"/>
                <a:cs typeface="Times New Roman" panose="02020603050405020304" pitchFamily="18" charset="0"/>
              </a:rPr>
              <a:t>(</a:t>
            </a:r>
            <a:r>
              <a:rPr lang="en-US" b="1" i="1" dirty="0">
                <a:solidFill>
                  <a:srgbClr val="FF0000"/>
                </a:solidFill>
                <a:latin typeface="Times New Roman" panose="02020603050405020304" pitchFamily="18" charset="0"/>
                <a:cs typeface="Times New Roman" panose="02020603050405020304" pitchFamily="18" charset="0"/>
              </a:rPr>
              <a:t>X</a:t>
            </a:r>
            <a:r>
              <a:rPr lang="en-US" b="1" dirty="0">
                <a:solidFill>
                  <a:srgbClr val="FF0000"/>
                </a:solidFill>
                <a:latin typeface="Times New Roman" panose="02020603050405020304" pitchFamily="18" charset="0"/>
                <a:cs typeface="Times New Roman" panose="02020603050405020304" pitchFamily="18" charset="0"/>
              </a:rPr>
              <a:t>-</a:t>
            </a:r>
            <a:r>
              <a:rPr lang="en-US" b="1" i="1" dirty="0">
                <a:solidFill>
                  <a:srgbClr val="FF0000"/>
                </a:solidFill>
                <a:latin typeface="Times New Roman" panose="02020603050405020304" pitchFamily="18" charset="0"/>
                <a:cs typeface="Times New Roman" panose="02020603050405020304" pitchFamily="18" charset="0"/>
              </a:rPr>
              <a:t>x</a:t>
            </a:r>
            <a:r>
              <a:rPr lang="en-US" b="1" dirty="0">
                <a:solidFill>
                  <a:srgbClr val="FF0000"/>
                </a:solidFill>
                <a:latin typeface="Times New Roman" panose="02020603050405020304" pitchFamily="18" charset="0"/>
                <a:cs typeface="Times New Roman" panose="02020603050405020304" pitchFamily="18" charset="0"/>
              </a:rPr>
              <a:t>) is one, the product </a:t>
            </a:r>
            <a:r>
              <a:rPr lang="en-US" b="1" i="1" dirty="0">
                <a:solidFill>
                  <a:srgbClr val="FF0000"/>
                </a:solidFill>
                <a:latin typeface="Times New Roman" panose="02020603050405020304" pitchFamily="18" charset="0"/>
                <a:cs typeface="Times New Roman" panose="02020603050405020304" pitchFamily="18" charset="0"/>
              </a:rPr>
              <a:t>f</a:t>
            </a:r>
            <a:r>
              <a:rPr lang="en-US" b="1" dirty="0">
                <a:solidFill>
                  <a:srgbClr val="FF0000"/>
                </a:solidFill>
                <a:latin typeface="Times New Roman" panose="02020603050405020304" pitchFamily="18" charset="0"/>
                <a:cs typeface="Times New Roman" panose="02020603050405020304" pitchFamily="18" charset="0"/>
              </a:rPr>
              <a:t>(</a:t>
            </a:r>
            <a:r>
              <a:rPr lang="en-US" b="1" i="1" dirty="0">
                <a:solidFill>
                  <a:srgbClr val="FF0000"/>
                </a:solidFill>
                <a:latin typeface="Times New Roman" panose="02020603050405020304" pitchFamily="18" charset="0"/>
                <a:cs typeface="Times New Roman" panose="02020603050405020304" pitchFamily="18" charset="0"/>
              </a:rPr>
              <a:t>x</a:t>
            </a:r>
            <a:r>
              <a:rPr lang="en-US" b="1" dirty="0">
                <a:solidFill>
                  <a:srgbClr val="FF0000"/>
                </a:solidFill>
                <a:latin typeface="Times New Roman" panose="02020603050405020304" pitchFamily="18" charset="0"/>
                <a:cs typeface="Times New Roman" panose="02020603050405020304" pitchFamily="18" charset="0"/>
              </a:rPr>
              <a:t>)</a:t>
            </a:r>
            <a:r>
              <a:rPr lang="en-US" b="1" i="1" dirty="0">
                <a:solidFill>
                  <a:srgbClr val="FF0000"/>
                </a:solidFill>
                <a:latin typeface="Times New Roman" panose="02020603050405020304" pitchFamily="18" charset="0"/>
                <a:cs typeface="Times New Roman" panose="02020603050405020304" pitchFamily="18" charset="0"/>
              </a:rPr>
              <a:t> h</a:t>
            </a:r>
            <a:r>
              <a:rPr lang="en-US" b="1" dirty="0">
                <a:solidFill>
                  <a:srgbClr val="FF0000"/>
                </a:solidFill>
                <a:latin typeface="Times New Roman" panose="02020603050405020304" pitchFamily="18" charset="0"/>
                <a:cs typeface="Times New Roman" panose="02020603050405020304" pitchFamily="18" charset="0"/>
              </a:rPr>
              <a:t>(</a:t>
            </a:r>
            <a:r>
              <a:rPr lang="en-US" b="1" i="1" dirty="0">
                <a:solidFill>
                  <a:srgbClr val="FF0000"/>
                </a:solidFill>
                <a:latin typeface="Times New Roman" panose="02020603050405020304" pitchFamily="18" charset="0"/>
                <a:cs typeface="Times New Roman" panose="02020603050405020304" pitchFamily="18" charset="0"/>
              </a:rPr>
              <a:t>X</a:t>
            </a:r>
            <a:r>
              <a:rPr lang="en-US" b="1" dirty="0">
                <a:solidFill>
                  <a:srgbClr val="FF0000"/>
                </a:solidFill>
                <a:latin typeface="Times New Roman" panose="02020603050405020304" pitchFamily="18" charset="0"/>
                <a:cs typeface="Times New Roman" panose="02020603050405020304" pitchFamily="18" charset="0"/>
              </a:rPr>
              <a:t>-</a:t>
            </a:r>
            <a:r>
              <a:rPr lang="en-US" b="1" i="1" dirty="0">
                <a:solidFill>
                  <a:srgbClr val="FF0000"/>
                </a:solidFill>
                <a:latin typeface="Times New Roman" panose="02020603050405020304" pitchFamily="18" charset="0"/>
                <a:cs typeface="Times New Roman" panose="02020603050405020304" pitchFamily="18" charset="0"/>
              </a:rPr>
              <a:t>x</a:t>
            </a:r>
            <a:r>
              <a:rPr lang="en-US" b="1" dirty="0">
                <a:solidFill>
                  <a:srgbClr val="FF0000"/>
                </a:solidFill>
                <a:latin typeface="Times New Roman" panose="02020603050405020304" pitchFamily="18" charset="0"/>
                <a:cs typeface="Times New Roman" panose="02020603050405020304" pitchFamily="18" charset="0"/>
              </a:rPr>
              <a:t>) is clearly equal to </a:t>
            </a:r>
            <a:r>
              <a:rPr lang="en-US" b="1" i="1" dirty="0">
                <a:solidFill>
                  <a:srgbClr val="FF0000"/>
                </a:solidFill>
                <a:latin typeface="Times New Roman" panose="02020603050405020304" pitchFamily="18" charset="0"/>
                <a:cs typeface="Times New Roman" panose="02020603050405020304" pitchFamily="18" charset="0"/>
              </a:rPr>
              <a:t>f</a:t>
            </a:r>
            <a:r>
              <a:rPr lang="en-US" b="1" dirty="0">
                <a:solidFill>
                  <a:srgbClr val="FF0000"/>
                </a:solidFill>
                <a:latin typeface="Times New Roman" panose="02020603050405020304" pitchFamily="18" charset="0"/>
                <a:cs typeface="Times New Roman" panose="02020603050405020304" pitchFamily="18" charset="0"/>
              </a:rPr>
              <a:t>(</a:t>
            </a:r>
            <a:r>
              <a:rPr lang="en-US" b="1" i="1" dirty="0">
                <a:solidFill>
                  <a:srgbClr val="FF0000"/>
                </a:solidFill>
                <a:latin typeface="Times New Roman" panose="02020603050405020304" pitchFamily="18" charset="0"/>
                <a:cs typeface="Times New Roman" panose="02020603050405020304" pitchFamily="18" charset="0"/>
              </a:rPr>
              <a:t>x</a:t>
            </a:r>
            <a:r>
              <a:rPr lang="en-US" b="1"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A6104C21-AA0A-42DA-90EE-999F3E8A7D75}"/>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2</a:t>
            </a:r>
          </a:p>
        </p:txBody>
      </p:sp>
    </p:spTree>
    <p:extLst>
      <p:ext uri="{BB962C8B-B14F-4D97-AF65-F5344CB8AC3E}">
        <p14:creationId xmlns:p14="http://schemas.microsoft.com/office/powerpoint/2010/main" val="4008431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B888-ADB7-4356-BA84-03B22321DBC2}"/>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3</a:t>
            </a:r>
          </a:p>
        </p:txBody>
      </p:sp>
      <p:sp>
        <p:nvSpPr>
          <p:cNvPr id="3" name="Content Placeholder 2">
            <a:extLst>
              <a:ext uri="{FF2B5EF4-FFF2-40B4-BE49-F238E27FC236}">
                <a16:creationId xmlns:a16="http://schemas.microsoft.com/office/drawing/2014/main" id="{9A928C68-E344-44D3-A81C-1868DA21DDFE}"/>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Consider the functions </a:t>
            </a:r>
            <a:r>
              <a:rPr lang="en-US" i="1" dirty="0">
                <a:latin typeface="Times New Roman" panose="02020603050405020304" pitchFamily="18" charset="0"/>
                <a:cs typeface="Times New Roman" panose="02020603050405020304" pitchFamily="18" charset="0"/>
              </a:rPr>
              <a:t>ƒ(x)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h(x) </a:t>
            </a:r>
            <a:r>
              <a:rPr lang="en-US" dirty="0">
                <a:latin typeface="Times New Roman" panose="02020603050405020304" pitchFamily="18" charset="0"/>
                <a:cs typeface="Times New Roman" panose="02020603050405020304" pitchFamily="18" charset="0"/>
              </a:rPr>
              <a:t>depicted in the accompanying diagram.</a:t>
            </a:r>
          </a:p>
        </p:txBody>
      </p:sp>
      <p:sp>
        <p:nvSpPr>
          <p:cNvPr id="4" name="Slide Number Placeholder 3">
            <a:extLst>
              <a:ext uri="{FF2B5EF4-FFF2-40B4-BE49-F238E27FC236}">
                <a16:creationId xmlns:a16="http://schemas.microsoft.com/office/drawing/2014/main" id="{3BC54C7C-B8D9-4443-9F59-0C4F7D553E0D}"/>
              </a:ext>
            </a:extLst>
          </p:cNvPr>
          <p:cNvSpPr>
            <a:spLocks noGrp="1"/>
          </p:cNvSpPr>
          <p:nvPr>
            <p:ph type="sldNum" sz="quarter" idx="12"/>
          </p:nvPr>
        </p:nvSpPr>
        <p:spPr/>
        <p:txBody>
          <a:bodyPr/>
          <a:lstStyle/>
          <a:p>
            <a:fld id="{1E5607C3-F4B7-4887-97A5-ACF476959777}" type="slidenum">
              <a:rPr lang="en-US" smtClean="0"/>
              <a:t>13</a:t>
            </a:fld>
            <a:endParaRPr lang="en-US"/>
          </a:p>
        </p:txBody>
      </p:sp>
      <p:sp>
        <p:nvSpPr>
          <p:cNvPr id="6" name="TextBox 5">
            <a:extLst>
              <a:ext uri="{FF2B5EF4-FFF2-40B4-BE49-F238E27FC236}">
                <a16:creationId xmlns:a16="http://schemas.microsoft.com/office/drawing/2014/main" id="{FB7CACB7-9F98-4AF3-BB66-E5E7236B47E2}"/>
              </a:ext>
            </a:extLst>
          </p:cNvPr>
          <p:cNvSpPr txBox="1"/>
          <p:nvPr/>
        </p:nvSpPr>
        <p:spPr>
          <a:xfrm>
            <a:off x="1483360" y="5361094"/>
            <a:ext cx="9215120"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Can you guess the convolution function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Graphically convolve those two functions, explaining each step of the process.</a:t>
            </a:r>
          </a:p>
        </p:txBody>
      </p:sp>
      <p:grpSp>
        <p:nvGrpSpPr>
          <p:cNvPr id="16" name="Group 15">
            <a:extLst>
              <a:ext uri="{FF2B5EF4-FFF2-40B4-BE49-F238E27FC236}">
                <a16:creationId xmlns:a16="http://schemas.microsoft.com/office/drawing/2014/main" id="{A1095068-66B4-475D-B6BB-75B8BFE75966}"/>
              </a:ext>
            </a:extLst>
          </p:cNvPr>
          <p:cNvGrpSpPr/>
          <p:nvPr/>
        </p:nvGrpSpPr>
        <p:grpSpPr>
          <a:xfrm>
            <a:off x="2800537" y="2264892"/>
            <a:ext cx="5317303" cy="3096202"/>
            <a:chOff x="2800537" y="2264892"/>
            <a:chExt cx="5317303" cy="3096202"/>
          </a:xfrm>
        </p:grpSpPr>
        <p:pic>
          <p:nvPicPr>
            <p:cNvPr id="5" name="Picture 4">
              <a:extLst>
                <a:ext uri="{FF2B5EF4-FFF2-40B4-BE49-F238E27FC236}">
                  <a16:creationId xmlns:a16="http://schemas.microsoft.com/office/drawing/2014/main" id="{7E336BDB-F8FA-468D-B6D6-0FCBBF464547}"/>
                </a:ext>
              </a:extLst>
            </p:cNvPr>
            <p:cNvPicPr>
              <a:picLocks noChangeAspect="1"/>
            </p:cNvPicPr>
            <p:nvPr/>
          </p:nvPicPr>
          <p:blipFill>
            <a:blip r:embed="rId2"/>
            <a:stretch>
              <a:fillRect/>
            </a:stretch>
          </p:blipFill>
          <p:spPr>
            <a:xfrm>
              <a:off x="3223635" y="2264892"/>
              <a:ext cx="4894205" cy="3096202"/>
            </a:xfrm>
            <a:prstGeom prst="rect">
              <a:avLst/>
            </a:prstGeom>
          </p:spPr>
        </p:pic>
        <p:sp>
          <p:nvSpPr>
            <p:cNvPr id="7" name="TextBox 6">
              <a:extLst>
                <a:ext uri="{FF2B5EF4-FFF2-40B4-BE49-F238E27FC236}">
                  <a16:creationId xmlns:a16="http://schemas.microsoft.com/office/drawing/2014/main" id="{8F56CE2E-7428-4A5E-A516-C377AC2B99CC}"/>
                </a:ext>
              </a:extLst>
            </p:cNvPr>
            <p:cNvSpPr txBox="1"/>
            <p:nvPr/>
          </p:nvSpPr>
          <p:spPr>
            <a:xfrm>
              <a:off x="4554595" y="4218191"/>
              <a:ext cx="84619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0.25</a:t>
              </a:r>
            </a:p>
          </p:txBody>
        </p:sp>
        <p:sp>
          <p:nvSpPr>
            <p:cNvPr id="8" name="TextBox 7">
              <a:extLst>
                <a:ext uri="{FF2B5EF4-FFF2-40B4-BE49-F238E27FC236}">
                  <a16:creationId xmlns:a16="http://schemas.microsoft.com/office/drawing/2014/main" id="{6BAE84A5-9ECF-4034-827E-36F8A6994C04}"/>
                </a:ext>
              </a:extLst>
            </p:cNvPr>
            <p:cNvSpPr txBox="1"/>
            <p:nvPr/>
          </p:nvSpPr>
          <p:spPr>
            <a:xfrm>
              <a:off x="2969635" y="4252248"/>
              <a:ext cx="84619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-0.25</a:t>
              </a:r>
            </a:p>
          </p:txBody>
        </p:sp>
        <p:sp>
          <p:nvSpPr>
            <p:cNvPr id="9" name="TextBox 8">
              <a:extLst>
                <a:ext uri="{FF2B5EF4-FFF2-40B4-BE49-F238E27FC236}">
                  <a16:creationId xmlns:a16="http://schemas.microsoft.com/office/drawing/2014/main" id="{C4A1E622-6621-4CAC-A280-94F13F6F933B}"/>
                </a:ext>
              </a:extLst>
            </p:cNvPr>
            <p:cNvSpPr txBox="1"/>
            <p:nvPr/>
          </p:nvSpPr>
          <p:spPr>
            <a:xfrm>
              <a:off x="2800537" y="3106175"/>
              <a:ext cx="84619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0.5</a:t>
              </a:r>
            </a:p>
          </p:txBody>
        </p:sp>
        <p:cxnSp>
          <p:nvCxnSpPr>
            <p:cNvPr id="11" name="Straight Arrow Connector 10">
              <a:extLst>
                <a:ext uri="{FF2B5EF4-FFF2-40B4-BE49-F238E27FC236}">
                  <a16:creationId xmlns:a16="http://schemas.microsoft.com/office/drawing/2014/main" id="{95E461B0-C3C9-441A-BAA8-2831EA45CD52}"/>
                </a:ext>
              </a:extLst>
            </p:cNvPr>
            <p:cNvCxnSpPr/>
            <p:nvPr/>
          </p:nvCxnSpPr>
          <p:spPr>
            <a:xfrm flipH="1">
              <a:off x="4358640" y="4587523"/>
              <a:ext cx="396240" cy="3212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4191FC-E189-41AB-92E4-1864D1355372}"/>
                </a:ext>
              </a:extLst>
            </p:cNvPr>
            <p:cNvCxnSpPr>
              <a:stCxn id="8" idx="2"/>
            </p:cNvCxnSpPr>
            <p:nvPr/>
          </p:nvCxnSpPr>
          <p:spPr>
            <a:xfrm>
              <a:off x="3392733" y="4621580"/>
              <a:ext cx="298262" cy="2871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5E7BA9-7D23-4B2C-8825-1A8A8A7FA654}"/>
                </a:ext>
              </a:extLst>
            </p:cNvPr>
            <p:cNvCxnSpPr>
              <a:stCxn id="9" idx="2"/>
            </p:cNvCxnSpPr>
            <p:nvPr/>
          </p:nvCxnSpPr>
          <p:spPr>
            <a:xfrm>
              <a:off x="3223635" y="3475507"/>
              <a:ext cx="714469" cy="2447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AD83BBBC-3BC8-4943-A180-46588D665FB0}"/>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3</a:t>
            </a:r>
          </a:p>
        </p:txBody>
      </p:sp>
    </p:spTree>
    <p:extLst>
      <p:ext uri="{BB962C8B-B14F-4D97-AF65-F5344CB8AC3E}">
        <p14:creationId xmlns:p14="http://schemas.microsoft.com/office/powerpoint/2010/main" val="37788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571F-0039-478C-8EC3-B99F96F47E49}"/>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C8F28A-F663-4038-AAE1-8E1D01D45E1A}"/>
                  </a:ext>
                </a:extLst>
              </p:cNvPr>
              <p:cNvSpPr>
                <a:spLocks noGrp="1"/>
              </p:cNvSpPr>
              <p:nvPr>
                <p:ph idx="1"/>
              </p:nvPr>
            </p:nvSpPr>
            <p:spPr>
              <a:xfrm>
                <a:off x="751840" y="4216400"/>
                <a:ext cx="11084560" cy="1652694"/>
              </a:xfrm>
            </p:spPr>
            <p:txBody>
              <a:bodyPr>
                <a:normAutofit fontScale="92500" lnSpcReduction="10000"/>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animations above graphically illustrate the convolution of two boxcar functions.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plot, the </a:t>
                </a:r>
                <a:r>
                  <a:rPr lang="en-US" b="1" dirty="0">
                    <a:solidFill>
                      <a:srgbClr val="00B050"/>
                    </a:solidFill>
                    <a:latin typeface="Times New Roman" panose="02020603050405020304" pitchFamily="18" charset="0"/>
                    <a:cs typeface="Times New Roman" panose="02020603050405020304" pitchFamily="18" charset="0"/>
                  </a:rPr>
                  <a:t>green curve </a:t>
                </a:r>
                <a:r>
                  <a:rPr lang="en-US" dirty="0">
                    <a:latin typeface="Times New Roman" panose="02020603050405020304" pitchFamily="18" charset="0"/>
                    <a:cs typeface="Times New Roman" panose="02020603050405020304" pitchFamily="18" charset="0"/>
                  </a:rPr>
                  <a:t>shows the convolution of the </a:t>
                </a:r>
                <a:r>
                  <a:rPr lang="en-US" b="1" dirty="0">
                    <a:solidFill>
                      <a:srgbClr val="0070C0"/>
                    </a:solidFill>
                    <a:latin typeface="Times New Roman" panose="02020603050405020304" pitchFamily="18" charset="0"/>
                    <a:cs typeface="Times New Roman" panose="02020603050405020304" pitchFamily="18" charset="0"/>
                  </a:rPr>
                  <a:t>blue</a:t>
                </a:r>
                <a:r>
                  <a:rPr lang="en-US" dirty="0">
                    <a:latin typeface="Times New Roman" panose="02020603050405020304" pitchFamily="18" charset="0"/>
                    <a:cs typeface="Times New Roman" panose="02020603050405020304" pitchFamily="18" charset="0"/>
                  </a:rPr>
                  <a:t> and </a:t>
                </a:r>
                <a:r>
                  <a:rPr lang="en-US" b="1" dirty="0">
                    <a:solidFill>
                      <a:srgbClr val="FF0000"/>
                    </a:solidFill>
                    <a:latin typeface="Times New Roman" panose="02020603050405020304" pitchFamily="18" charset="0"/>
                    <a:cs typeface="Times New Roman" panose="02020603050405020304" pitchFamily="18" charset="0"/>
                  </a:rPr>
                  <a:t>red</a:t>
                </a:r>
                <a:r>
                  <a:rPr lang="en-US" dirty="0">
                    <a:latin typeface="Times New Roman" panose="02020603050405020304" pitchFamily="18" charset="0"/>
                    <a:cs typeface="Times New Roman" panose="02020603050405020304" pitchFamily="18" charset="0"/>
                  </a:rPr>
                  <a:t> curves as a function of</a:t>
                </a:r>
                <a:r>
                  <a:rPr lang="en-US" i="1" dirty="0">
                    <a:latin typeface="Times New Roman" panose="02020603050405020304" pitchFamily="18" charset="0"/>
                    <a:cs typeface="Times New Roman" panose="02020603050405020304" pitchFamily="18" charset="0"/>
                  </a:rPr>
                  <a:t> x</a:t>
                </a:r>
                <a:r>
                  <a:rPr lang="en-US" dirty="0">
                    <a:latin typeface="Times New Roman" panose="02020603050405020304" pitchFamily="18" charset="0"/>
                    <a:cs typeface="Times New Roman" panose="02020603050405020304" pitchFamily="18" charset="0"/>
                  </a:rPr>
                  <a:t>, the position indicated by the vertical green line.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The gray region indicates the product </a:t>
                </a:r>
                <a14:m>
                  <m:oMath xmlns:m="http://schemas.openxmlformats.org/officeDocument/2006/math">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𝑑𝑥</m:t>
                    </m:r>
                  </m:oMath>
                </a14:m>
                <a:r>
                  <a:rPr lang="en-US" dirty="0">
                    <a:latin typeface="Times New Roman" panose="02020603050405020304" pitchFamily="18" charset="0"/>
                    <a:cs typeface="Times New Roman" panose="02020603050405020304" pitchFamily="18" charset="0"/>
                  </a:rPr>
                  <a:t> as a function of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so its area as a function of </a:t>
                </a:r>
                <a:r>
                  <a:rPr lang="en-US" i="1" dirty="0">
                    <a:latin typeface="Times New Roman" panose="02020603050405020304" pitchFamily="18" charset="0"/>
                    <a:cs typeface="Times New Roman" panose="02020603050405020304" pitchFamily="18" charset="0"/>
                  </a:rPr>
                  <a:t>X </a:t>
                </a:r>
                <a:r>
                  <a:rPr lang="en-US" dirty="0">
                    <a:latin typeface="Times New Roman" panose="02020603050405020304" pitchFamily="18" charset="0"/>
                    <a:cs typeface="Times New Roman" panose="02020603050405020304" pitchFamily="18" charset="0"/>
                  </a:rPr>
                  <a:t>is precise the convolution.</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0AC8F28A-F663-4038-AAE1-8E1D01D45E1A}"/>
                  </a:ext>
                </a:extLst>
              </p:cNvPr>
              <p:cNvSpPr>
                <a:spLocks noGrp="1" noRot="1" noChangeAspect="1" noMove="1" noResize="1" noEditPoints="1" noAdjustHandles="1" noChangeArrowheads="1" noChangeShapeType="1" noTextEdit="1"/>
              </p:cNvSpPr>
              <p:nvPr>
                <p:ph idx="1"/>
              </p:nvPr>
            </p:nvSpPr>
            <p:spPr>
              <a:xfrm>
                <a:off x="751840" y="4216400"/>
                <a:ext cx="11084560" cy="1652694"/>
              </a:xfrm>
              <a:blipFill>
                <a:blip r:embed="rId2"/>
                <a:stretch>
                  <a:fillRect l="-1209" t="-5166" r="-1594" b="-36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2DCD0C0-360C-43D6-988C-15FC58A2D130}"/>
              </a:ext>
            </a:extLst>
          </p:cNvPr>
          <p:cNvSpPr>
            <a:spLocks noGrp="1"/>
          </p:cNvSpPr>
          <p:nvPr>
            <p:ph type="sldNum" sz="quarter" idx="12"/>
          </p:nvPr>
        </p:nvSpPr>
        <p:spPr/>
        <p:txBody>
          <a:bodyPr/>
          <a:lstStyle/>
          <a:p>
            <a:fld id="{1E5607C3-F4B7-4887-97A5-ACF476959777}" type="slidenum">
              <a:rPr lang="en-US" smtClean="0"/>
              <a:t>14</a:t>
            </a:fld>
            <a:endParaRPr lang="en-US"/>
          </a:p>
        </p:txBody>
      </p:sp>
      <p:pic>
        <p:nvPicPr>
          <p:cNvPr id="6146" name="Picture 2" descr="Convolution of two rectangle functions">
            <a:extLst>
              <a:ext uri="{FF2B5EF4-FFF2-40B4-BE49-F238E27FC236}">
                <a16:creationId xmlns:a16="http://schemas.microsoft.com/office/drawing/2014/main" id="{C5909BC9-D180-42FF-AA36-E0EBFCC14B5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74042" y="537047"/>
            <a:ext cx="4623385" cy="30180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40F033D-9291-4BFF-A430-39E1F8C34C23}"/>
              </a:ext>
            </a:extLst>
          </p:cNvPr>
          <p:cNvSpPr/>
          <p:nvPr/>
        </p:nvSpPr>
        <p:spPr>
          <a:xfrm>
            <a:off x="3970282" y="6386731"/>
            <a:ext cx="4942315" cy="369332"/>
          </a:xfrm>
          <a:prstGeom prst="rect">
            <a:avLst/>
          </a:prstGeom>
        </p:spPr>
        <p:txBody>
          <a:bodyPr wrap="none">
            <a:spAutoFit/>
          </a:bodyPr>
          <a:lstStyle/>
          <a:p>
            <a:r>
              <a:rPr lang="en-US" dirty="0">
                <a:hlinkClick r:id="rId4"/>
              </a:rPr>
              <a:t>https://mathworld.wolfram.com/Convolution.html</a:t>
            </a:r>
            <a:endParaRPr lang="en-US" dirty="0"/>
          </a:p>
        </p:txBody>
      </p:sp>
      <p:sp>
        <p:nvSpPr>
          <p:cNvPr id="7" name="TextBox 6">
            <a:extLst>
              <a:ext uri="{FF2B5EF4-FFF2-40B4-BE49-F238E27FC236}">
                <a16:creationId xmlns:a16="http://schemas.microsoft.com/office/drawing/2014/main" id="{7BBD30F3-BB76-4018-A388-35FC2C700962}"/>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3</a:t>
            </a:r>
          </a:p>
        </p:txBody>
      </p:sp>
    </p:spTree>
    <p:extLst>
      <p:ext uri="{BB962C8B-B14F-4D97-AF65-F5344CB8AC3E}">
        <p14:creationId xmlns:p14="http://schemas.microsoft.com/office/powerpoint/2010/main" val="101344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4A75-DD1A-40E0-BBD2-6B7DC42E77D4}"/>
              </a:ext>
            </a:extLst>
          </p:cNvPr>
          <p:cNvSpPr>
            <a:spLocks noGrp="1"/>
          </p:cNvSpPr>
          <p:nvPr>
            <p:ph type="title"/>
          </p:nvPr>
        </p:nvSpPr>
        <p:spPr>
          <a:xfrm>
            <a:off x="7365783" y="329567"/>
            <a:ext cx="4653280" cy="1338997"/>
          </a:xfrm>
        </p:spPr>
        <p:txBody>
          <a:bodyPr>
            <a:normAutofit/>
          </a:bodyPr>
          <a:lstStyle/>
          <a:p>
            <a:endParaRPr lang="en-US" dirty="0"/>
          </a:p>
        </p:txBody>
      </p:sp>
      <p:pic>
        <p:nvPicPr>
          <p:cNvPr id="6" name="Picture 5">
            <a:extLst>
              <a:ext uri="{FF2B5EF4-FFF2-40B4-BE49-F238E27FC236}">
                <a16:creationId xmlns:a16="http://schemas.microsoft.com/office/drawing/2014/main" id="{9C033E90-6FD9-48C1-8D53-B199F1F533C1}"/>
              </a:ext>
            </a:extLst>
          </p:cNvPr>
          <p:cNvPicPr>
            <a:picLocks noChangeAspect="1"/>
          </p:cNvPicPr>
          <p:nvPr/>
        </p:nvPicPr>
        <p:blipFill>
          <a:blip r:embed="rId2"/>
          <a:stretch>
            <a:fillRect/>
          </a:stretch>
        </p:blipFill>
        <p:spPr>
          <a:xfrm>
            <a:off x="3175603" y="867553"/>
            <a:ext cx="3834797" cy="4110068"/>
          </a:xfrm>
          <a:prstGeom prst="rect">
            <a:avLst/>
          </a:prstGeom>
        </p:spPr>
      </p:pic>
      <p:pic>
        <p:nvPicPr>
          <p:cNvPr id="5" name="Picture 4">
            <a:extLst>
              <a:ext uri="{FF2B5EF4-FFF2-40B4-BE49-F238E27FC236}">
                <a16:creationId xmlns:a16="http://schemas.microsoft.com/office/drawing/2014/main" id="{2B784482-98FA-41DD-AF9F-C7D46E1F46B0}"/>
              </a:ext>
            </a:extLst>
          </p:cNvPr>
          <p:cNvPicPr>
            <a:picLocks noChangeAspect="1"/>
          </p:cNvPicPr>
          <p:nvPr/>
        </p:nvPicPr>
        <p:blipFill>
          <a:blip r:embed="rId3"/>
          <a:stretch>
            <a:fillRect/>
          </a:stretch>
        </p:blipFill>
        <p:spPr>
          <a:xfrm>
            <a:off x="354965" y="632556"/>
            <a:ext cx="2540635" cy="4345065"/>
          </a:xfrm>
          <a:prstGeom prst="rect">
            <a:avLst/>
          </a:prstGeom>
        </p:spPr>
      </p:pic>
      <p:sp>
        <p:nvSpPr>
          <p:cNvPr id="3" name="Content Placeholder 2">
            <a:extLst>
              <a:ext uri="{FF2B5EF4-FFF2-40B4-BE49-F238E27FC236}">
                <a16:creationId xmlns:a16="http://schemas.microsoft.com/office/drawing/2014/main" id="{2B6875F8-CED6-4FAC-AA95-39C2552DD8EA}"/>
              </a:ext>
            </a:extLst>
          </p:cNvPr>
          <p:cNvSpPr>
            <a:spLocks noGrp="1"/>
          </p:cNvSpPr>
          <p:nvPr>
            <p:ph idx="1"/>
          </p:nvPr>
        </p:nvSpPr>
        <p:spPr>
          <a:xfrm>
            <a:off x="7290403" y="1835574"/>
            <a:ext cx="4804041" cy="4023360"/>
          </a:xfrm>
        </p:spPr>
        <p:txBody>
          <a:bodyPr>
            <a:normAutofit/>
          </a:bodyPr>
          <a:lstStyle/>
          <a:p>
            <a:endParaRPr lang="en-US" dirty="0"/>
          </a:p>
        </p:txBody>
      </p:sp>
      <p:sp>
        <p:nvSpPr>
          <p:cNvPr id="4" name="Slide Number Placeholder 3">
            <a:extLst>
              <a:ext uri="{FF2B5EF4-FFF2-40B4-BE49-F238E27FC236}">
                <a16:creationId xmlns:a16="http://schemas.microsoft.com/office/drawing/2014/main" id="{9ADD03B5-D393-4619-96F0-91331CDDD5FB}"/>
              </a:ext>
            </a:extLst>
          </p:cNvPr>
          <p:cNvSpPr>
            <a:spLocks noGrp="1"/>
          </p:cNvSpPr>
          <p:nvPr>
            <p:ph type="sldNum" sz="quarter" idx="12"/>
          </p:nvPr>
        </p:nvSpPr>
        <p:spPr>
          <a:xfrm>
            <a:off x="9900458" y="6459785"/>
            <a:ext cx="1312025" cy="365125"/>
          </a:xfrm>
        </p:spPr>
        <p:txBody>
          <a:bodyPr>
            <a:normAutofit/>
          </a:bodyPr>
          <a:lstStyle/>
          <a:p>
            <a:pPr>
              <a:spcAft>
                <a:spcPts val="600"/>
              </a:spcAft>
            </a:pPr>
            <a:fld id="{1E5607C3-F4B7-4887-97A5-ACF476959777}" type="slidenum">
              <a:rPr lang="en-US" smtClean="0"/>
              <a:pPr>
                <a:spcAft>
                  <a:spcPts val="600"/>
                </a:spcAft>
              </a:pPr>
              <a:t>15</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3DFE843-00D1-4EFE-AF6A-B608BDAF01B6}"/>
                  </a:ext>
                </a:extLst>
              </p:cNvPr>
              <p:cNvSpPr txBox="1"/>
              <p:nvPr/>
            </p:nvSpPr>
            <p:spPr>
              <a:xfrm>
                <a:off x="6654800" y="329567"/>
                <a:ext cx="5537200" cy="594008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symmetric </a:t>
                </a:r>
                <a:r>
                  <a:rPr lang="en-US" sz="2000" i="1"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is chosen to sweep across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full form of the flipped </a:t>
                </a:r>
                <a:r>
                  <a:rPr lang="en-US" sz="2000" i="1"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is </a:t>
                </a:r>
                <a:r>
                  <a:rPr lang="en-US" sz="2000" i="1"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 ever, </a:t>
                </a:r>
                <a:r>
                  <a:rPr lang="en-US" sz="2000" i="1"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is shifted to a starting point where the functions contact. This can be achieved by choosing   X = -0.75 (fig. (a)).</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this specific X, </a:t>
                </a:r>
                <a14:m>
                  <m:oMath xmlns:m="http://schemas.openxmlformats.org/officeDocument/2006/math">
                    <m:r>
                      <a:rPr lang="en-US" sz="2000" i="1">
                        <a:solidFill>
                          <a:srgbClr val="000000"/>
                        </a:solidFill>
                        <a:latin typeface="Cambria Math" panose="02040503050406030204" pitchFamily="18" charset="0"/>
                      </a:rPr>
                      <m:t>𝑔</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𝑋</m:t>
                        </m:r>
                      </m:e>
                    </m:d>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𝑥</m:t>
                        </m:r>
                      </m:e>
                    </m:d>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h</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𝑥</m:t>
                        </m:r>
                      </m:e>
                    </m:d>
                    <m:r>
                      <a:rPr lang="en-US" sz="2000" b="0" i="1"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0.</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 </a:t>
                </a:r>
                <a:r>
                  <a:rPr lang="en-US" sz="2000" i="1"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sweeps across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overlapping between the two functions occur and </a:t>
                </a:r>
                <a14:m>
                  <m:oMath xmlns:m="http://schemas.openxmlformats.org/officeDocument/2006/math">
                    <m:r>
                      <a:rPr lang="en-US" sz="2000" i="1">
                        <a:solidFill>
                          <a:srgbClr val="000000"/>
                        </a:solidFill>
                        <a:latin typeface="Cambria Math" panose="02040503050406030204" pitchFamily="18" charset="0"/>
                      </a:rPr>
                      <m:t>𝑔</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𝑋</m:t>
                        </m:r>
                      </m:e>
                    </m:d>
                    <m:r>
                      <a:rPr lang="en-US" sz="2000" b="0" i="1" smtClean="0">
                        <a:solidFill>
                          <a:srgbClr val="000000"/>
                        </a:solidFill>
                        <a:latin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rPr>
                  <a:t>can be worked out accordingly.</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example, at </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-0.5 (fig. (b)), </a:t>
                </a:r>
                <a14:m>
                  <m:oMath xmlns:m="http://schemas.openxmlformats.org/officeDocument/2006/math">
                    <m:r>
                      <a:rPr lang="en-US" sz="2000" i="1">
                        <a:solidFill>
                          <a:srgbClr val="000000"/>
                        </a:solidFill>
                        <a:latin typeface="Cambria Math" panose="02040503050406030204" pitchFamily="18" charset="0"/>
                      </a:rPr>
                      <m:t>𝑓</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𝑥</m:t>
                        </m:r>
                      </m:e>
                    </m:d>
                    <m:r>
                      <a:rPr lang="en-US" sz="2000" i="1">
                        <a:solidFill>
                          <a:srgbClr val="000000"/>
                        </a:solidFill>
                        <a:latin typeface="Cambria Math" panose="02040503050406030204" pitchFamily="18" charset="0"/>
                      </a:rPr>
                      <m:t>h</m:t>
                    </m:r>
                    <m:d>
                      <m:dPr>
                        <m:ctrlPr>
                          <a:rPr lang="en-US" sz="2000" i="1">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0</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5</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𝑥</m:t>
                        </m:r>
                      </m:e>
                    </m:d>
                    <m:r>
                      <a:rPr lang="en-US" sz="2000" b="0" i="1" smtClean="0">
                        <a:solidFill>
                          <a:srgbClr val="000000"/>
                        </a:solidFill>
                        <a:latin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rPr>
                  <a:t> over  -0.5 </a:t>
                </a:r>
                <a:r>
                  <a:rPr lang="en-US" sz="2000" dirty="0">
                    <a:latin typeface="Times New Roman" panose="02020603050405020304" pitchFamily="18" charset="0"/>
                    <a:cs typeface="Times New Roman" panose="02020603050405020304" pitchFamily="18" charset="0"/>
                    <a:sym typeface="Symbol" panose="05050102010706020507" pitchFamily="18" charset="2"/>
                  </a:rPr>
                  <a:t> </a:t>
                </a:r>
                <a:r>
                  <a:rPr lang="en-US" sz="2000" i="1" dirty="0">
                    <a:latin typeface="Times New Roman" panose="02020603050405020304" pitchFamily="18" charset="0"/>
                    <a:cs typeface="Times New Roman" panose="02020603050405020304" pitchFamily="18" charset="0"/>
                    <a:sym typeface="Symbol" panose="05050102010706020507" pitchFamily="18" charset="2"/>
                  </a:rPr>
                  <a:t>x</a:t>
                </a:r>
                <a:r>
                  <a:rPr lang="en-US" sz="2000" dirty="0">
                    <a:latin typeface="Times New Roman" panose="02020603050405020304" pitchFamily="18" charset="0"/>
                    <a:cs typeface="Times New Roman" panose="02020603050405020304" pitchFamily="18" charset="0"/>
                    <a:sym typeface="Symbol" panose="05050102010706020507" pitchFamily="18" charset="2"/>
                  </a:rPr>
                  <a:t>  -0.25 is found to be 0.125 (= 0.5  0.25).</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Symbol" panose="05050102010706020507" pitchFamily="18" charset="2"/>
                  </a:rPr>
                  <a:t>At </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-0.25 (fig. (c)), </a:t>
                </a:r>
                <a14:m>
                  <m:oMath xmlns:m="http://schemas.openxmlformats.org/officeDocument/2006/math">
                    <m:r>
                      <a:rPr lang="en-US" sz="2000" i="1">
                        <a:solidFill>
                          <a:srgbClr val="000000"/>
                        </a:solidFill>
                        <a:latin typeface="Cambria Math" panose="02040503050406030204" pitchFamily="18" charset="0"/>
                      </a:rPr>
                      <m:t>𝑓</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𝑥</m:t>
                        </m:r>
                      </m:e>
                    </m:d>
                    <m:r>
                      <a:rPr lang="en-US" sz="2000" i="1">
                        <a:solidFill>
                          <a:srgbClr val="000000"/>
                        </a:solidFill>
                        <a:latin typeface="Cambria Math" panose="02040503050406030204" pitchFamily="18" charset="0"/>
                      </a:rPr>
                      <m:t>h</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0</m:t>
                        </m:r>
                        <m:r>
                          <a:rPr lang="en-US" sz="2000" i="1">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5</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𝑥</m:t>
                        </m:r>
                      </m:e>
                    </m:d>
                    <m:r>
                      <a:rPr lang="en-US" sz="2000" i="1">
                        <a:solidFill>
                          <a:srgbClr val="000000"/>
                        </a:solidFill>
                        <a:latin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rPr>
                  <a:t> over  -0.5 </a:t>
                </a:r>
                <a:r>
                  <a:rPr lang="en-US" sz="2000" dirty="0">
                    <a:latin typeface="Times New Roman" panose="02020603050405020304" pitchFamily="18" charset="0"/>
                    <a:cs typeface="Times New Roman" panose="02020603050405020304" pitchFamily="18" charset="0"/>
                    <a:sym typeface="Symbol" panose="05050102010706020507" pitchFamily="18" charset="2"/>
                  </a:rPr>
                  <a:t> </a:t>
                </a:r>
                <a:r>
                  <a:rPr lang="en-US" sz="2000" i="1" dirty="0">
                    <a:latin typeface="Times New Roman" panose="02020603050405020304" pitchFamily="18" charset="0"/>
                    <a:cs typeface="Times New Roman" panose="02020603050405020304" pitchFamily="18" charset="0"/>
                    <a:sym typeface="Symbol" panose="05050102010706020507" pitchFamily="18" charset="2"/>
                  </a:rPr>
                  <a:t>x</a:t>
                </a:r>
                <a:r>
                  <a:rPr lang="en-US" sz="2000" dirty="0">
                    <a:latin typeface="Times New Roman" panose="02020603050405020304" pitchFamily="18" charset="0"/>
                    <a:cs typeface="Times New Roman" panose="02020603050405020304" pitchFamily="18" charset="0"/>
                    <a:sym typeface="Symbol" panose="05050102010706020507" pitchFamily="18" charset="2"/>
                  </a:rPr>
                  <a:t>  0 is found to be 0.25 (= 0.5  0.5).</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Symbol" panose="05050102010706020507" pitchFamily="18" charset="2"/>
                  </a:rPr>
                  <a:t>Eventually, the complete convolution is obtained as illustrated in fig. (d).</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43DFE843-00D1-4EFE-AF6A-B608BDAF01B6}"/>
                  </a:ext>
                </a:extLst>
              </p:cNvPr>
              <p:cNvSpPr txBox="1">
                <a:spLocks noRot="1" noChangeAspect="1" noMove="1" noResize="1" noEditPoints="1" noAdjustHandles="1" noChangeArrowheads="1" noChangeShapeType="1" noTextEdit="1"/>
              </p:cNvSpPr>
              <p:nvPr/>
            </p:nvSpPr>
            <p:spPr>
              <a:xfrm>
                <a:off x="6654800" y="329567"/>
                <a:ext cx="5537200" cy="5940088"/>
              </a:xfrm>
              <a:prstGeom prst="rect">
                <a:avLst/>
              </a:prstGeom>
              <a:blipFill>
                <a:blip r:embed="rId4"/>
                <a:stretch>
                  <a:fillRect l="-991" t="-513" r="-209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28AF987-7941-4BF4-8B6F-AB13A28E8870}"/>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3</a:t>
            </a:r>
          </a:p>
        </p:txBody>
      </p:sp>
    </p:spTree>
    <p:extLst>
      <p:ext uri="{BB962C8B-B14F-4D97-AF65-F5344CB8AC3E}">
        <p14:creationId xmlns:p14="http://schemas.microsoft.com/office/powerpoint/2010/main" val="342910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05E86-07BE-43B8-8130-896D23496EBB}" type="slidenum">
              <a:rPr lang="en-US" smtClean="0"/>
              <a:t>16</a:t>
            </a:fld>
            <a:endParaRPr lang="en-US"/>
          </a:p>
        </p:txBody>
      </p:sp>
      <p:pic>
        <p:nvPicPr>
          <p:cNvPr id="4" name="Picture 3"/>
          <p:cNvPicPr>
            <a:picLocks noChangeAspect="1"/>
          </p:cNvPicPr>
          <p:nvPr/>
        </p:nvPicPr>
        <p:blipFill>
          <a:blip r:embed="rId3"/>
          <a:stretch>
            <a:fillRect/>
          </a:stretch>
        </p:blipFill>
        <p:spPr>
          <a:xfrm>
            <a:off x="1518046" y="4025573"/>
            <a:ext cx="7992739" cy="2707500"/>
          </a:xfrm>
          <a:prstGeom prst="rect">
            <a:avLst/>
          </a:prstGeom>
        </p:spPr>
      </p:pic>
      <p:sp>
        <p:nvSpPr>
          <p:cNvPr id="6" name="Rectangle 5"/>
          <p:cNvSpPr/>
          <p:nvPr/>
        </p:nvSpPr>
        <p:spPr>
          <a:xfrm>
            <a:off x="1503318" y="4196590"/>
            <a:ext cx="8202304" cy="2542705"/>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A162271-D15E-4F41-9BF1-931CB7134699}"/>
              </a:ext>
            </a:extLst>
          </p:cNvPr>
          <p:cNvGrpSpPr/>
          <p:nvPr/>
        </p:nvGrpSpPr>
        <p:grpSpPr>
          <a:xfrm>
            <a:off x="1326109" y="998056"/>
            <a:ext cx="9334919" cy="3057812"/>
            <a:chOff x="1357420" y="1851902"/>
            <a:chExt cx="9334919" cy="3057812"/>
          </a:xfrm>
        </p:grpSpPr>
        <p:pic>
          <p:nvPicPr>
            <p:cNvPr id="3" name="Picture 2"/>
            <p:cNvPicPr>
              <a:picLocks noChangeAspect="1"/>
            </p:cNvPicPr>
            <p:nvPr/>
          </p:nvPicPr>
          <p:blipFill rotWithShape="1">
            <a:blip r:embed="rId4"/>
            <a:srcRect t="24271"/>
            <a:stretch/>
          </p:blipFill>
          <p:spPr>
            <a:xfrm>
              <a:off x="1357420" y="1851902"/>
              <a:ext cx="9334919" cy="3057812"/>
            </a:xfrm>
            <a:prstGeom prst="rect">
              <a:avLst/>
            </a:prstGeom>
          </p:spPr>
        </p:pic>
        <p:grpSp>
          <p:nvGrpSpPr>
            <p:cNvPr id="5" name="Group 4">
              <a:extLst>
                <a:ext uri="{FF2B5EF4-FFF2-40B4-BE49-F238E27FC236}">
                  <a16:creationId xmlns:a16="http://schemas.microsoft.com/office/drawing/2014/main" id="{DA9EDAE7-83B5-4596-AF57-D7669BFAAA08}"/>
                </a:ext>
              </a:extLst>
            </p:cNvPr>
            <p:cNvGrpSpPr/>
            <p:nvPr/>
          </p:nvGrpSpPr>
          <p:grpSpPr>
            <a:xfrm>
              <a:off x="2307343" y="1884035"/>
              <a:ext cx="5916572" cy="417099"/>
              <a:chOff x="2327663" y="1323411"/>
              <a:chExt cx="5916572" cy="417099"/>
            </a:xfrm>
          </p:grpSpPr>
          <p:cxnSp>
            <p:nvCxnSpPr>
              <p:cNvPr id="8" name="Straight Arrow Connector 7"/>
              <p:cNvCxnSpPr/>
              <p:nvPr/>
            </p:nvCxnSpPr>
            <p:spPr>
              <a:xfrm flipV="1">
                <a:off x="2327663" y="1555844"/>
                <a:ext cx="600501" cy="13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643734" y="1576316"/>
                <a:ext cx="600501" cy="13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807725" y="1558119"/>
                <a:ext cx="564108" cy="45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360994" y="1562668"/>
                <a:ext cx="600501" cy="13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19920" y="1323411"/>
                <a:ext cx="402682" cy="369332"/>
              </a:xfrm>
              <a:prstGeom prst="rect">
                <a:avLst/>
              </a:prstGeom>
              <a:noFill/>
            </p:spPr>
            <p:txBody>
              <a:bodyPr wrap="square" rtlCol="0">
                <a:spAutoFit/>
              </a:bodyPr>
              <a:lstStyle/>
              <a:p>
                <a:r>
                  <a:rPr lang="en-US" dirty="0">
                    <a:sym typeface="Symbol" panose="05050102010706020507" pitchFamily="18" charset="2"/>
                  </a:rPr>
                  <a:t></a:t>
                </a:r>
                <a:endParaRPr lang="en-US" dirty="0"/>
              </a:p>
            </p:txBody>
          </p:sp>
          <p:sp>
            <p:nvSpPr>
              <p:cNvPr id="16" name="TextBox 15"/>
              <p:cNvSpPr txBox="1"/>
              <p:nvPr/>
            </p:nvSpPr>
            <p:spPr>
              <a:xfrm>
                <a:off x="7101273" y="1371178"/>
                <a:ext cx="402683" cy="369332"/>
              </a:xfrm>
              <a:prstGeom prst="rect">
                <a:avLst/>
              </a:prstGeom>
              <a:noFill/>
            </p:spPr>
            <p:txBody>
              <a:bodyPr wrap="square" rtlCol="0">
                <a:spAutoFit/>
              </a:bodyPr>
              <a:lstStyle/>
              <a:p>
                <a:r>
                  <a:rPr lang="en-US" dirty="0">
                    <a:sym typeface="Symbol" panose="05050102010706020507" pitchFamily="18" charset="2"/>
                  </a:rPr>
                  <a:t></a:t>
                </a:r>
                <a:endParaRPr lang="en-US" dirty="0"/>
              </a:p>
            </p:txBody>
          </p:sp>
        </p:grpSp>
      </p:grpSp>
      <p:sp>
        <p:nvSpPr>
          <p:cNvPr id="7" name="TextBox 6">
            <a:extLst>
              <a:ext uri="{FF2B5EF4-FFF2-40B4-BE49-F238E27FC236}">
                <a16:creationId xmlns:a16="http://schemas.microsoft.com/office/drawing/2014/main" id="{1F6E39D3-BA8A-42E4-93D9-3F5695C4EF00}"/>
              </a:ext>
            </a:extLst>
          </p:cNvPr>
          <p:cNvSpPr txBox="1"/>
          <p:nvPr/>
        </p:nvSpPr>
        <p:spPr>
          <a:xfrm>
            <a:off x="714345" y="43949"/>
            <a:ext cx="10820400"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Example 4 : self convolution = </a:t>
            </a:r>
            <a:r>
              <a:rPr lang="en-US" sz="2800" b="1" dirty="0" err="1">
                <a:latin typeface="Times New Roman" panose="02020603050405020304" pitchFamily="18" charset="0"/>
                <a:cs typeface="Times New Roman" panose="02020603050405020304" pitchFamily="18" charset="0"/>
              </a:rPr>
              <a:t>autoconvolution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Sketch the self-convolution of the double slit function shown below</a:t>
            </a:r>
          </a:p>
        </p:txBody>
      </p:sp>
    </p:spTree>
    <p:extLst>
      <p:ext uri="{BB962C8B-B14F-4D97-AF65-F5344CB8AC3E}">
        <p14:creationId xmlns:p14="http://schemas.microsoft.com/office/powerpoint/2010/main" val="237427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5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Aperture function of a double slit</a:t>
            </a:r>
          </a:p>
        </p:txBody>
      </p:sp>
      <p:sp>
        <p:nvSpPr>
          <p:cNvPr id="3" name="Content Placeholder 2"/>
          <p:cNvSpPr>
            <a:spLocks noGrp="1"/>
          </p:cNvSpPr>
          <p:nvPr>
            <p:ph idx="1"/>
          </p:nvPr>
        </p:nvSpPr>
        <p:spPr>
          <a:xfrm>
            <a:off x="368490" y="1737360"/>
            <a:ext cx="11823510" cy="4023360"/>
          </a:xfrm>
        </p:spPr>
        <p:txBody>
          <a:bodyPr>
            <a:normAutofit/>
          </a:bodyPr>
          <a:lstStyle/>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Regarding the double slit, in practice, each aperture actually has some finite shape.</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method of </a:t>
            </a:r>
            <a:r>
              <a:rPr lang="en-US" sz="2200" b="1" dirty="0">
                <a:solidFill>
                  <a:srgbClr val="FF0000"/>
                </a:solidFill>
                <a:latin typeface="Times New Roman" panose="02020603050405020304" pitchFamily="18" charset="0"/>
                <a:cs typeface="Times New Roman" panose="02020603050405020304" pitchFamily="18" charset="0"/>
              </a:rPr>
              <a:t>convolution</a:t>
            </a:r>
            <a:r>
              <a:rPr lang="en-US" sz="2200" dirty="0">
                <a:latin typeface="Times New Roman" panose="02020603050405020304" pitchFamily="18" charset="0"/>
                <a:cs typeface="Times New Roman" panose="02020603050405020304" pitchFamily="18" charset="0"/>
              </a:rPr>
              <a:t> can be used to create a proper </a:t>
            </a:r>
            <a:r>
              <a:rPr lang="en-US" sz="2200" b="1" dirty="0">
                <a:latin typeface="Times New Roman" panose="02020603050405020304" pitchFamily="18" charset="0"/>
                <a:cs typeface="Times New Roman" panose="02020603050405020304" pitchFamily="18" charset="0"/>
              </a:rPr>
              <a:t>aperture function</a:t>
            </a:r>
            <a:r>
              <a:rPr lang="en-US" sz="2200" dirty="0">
                <a:latin typeface="Times New Roman" panose="02020603050405020304" pitchFamily="18" charset="0"/>
                <a:cs typeface="Times New Roman" panose="02020603050405020304" pitchFamily="18" charset="0"/>
              </a:rPr>
              <a:t>, e.g., actual double slit.</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aperture function </a:t>
            </a:r>
            <a:r>
              <a:rPr lang="en-US" sz="2200" b="1" i="1" dirty="0">
                <a:latin typeface="Times New Roman" panose="02020603050405020304" pitchFamily="18" charset="0"/>
                <a:cs typeface="Times New Roman" panose="02020603050405020304" pitchFamily="18" charset="0"/>
              </a:rPr>
              <a:t>g</a:t>
            </a:r>
            <a:r>
              <a:rPr lang="en-US" sz="2200" b="1" dirty="0">
                <a:latin typeface="Times New Roman" panose="02020603050405020304" pitchFamily="18" charset="0"/>
                <a:cs typeface="Times New Roman" panose="02020603050405020304" pitchFamily="18" charset="0"/>
              </a:rPr>
              <a:t>(</a:t>
            </a:r>
            <a:r>
              <a:rPr lang="en-US" sz="2200" b="1" i="1" dirty="0">
                <a:latin typeface="Times New Roman" panose="02020603050405020304" pitchFamily="18" charset="0"/>
                <a:cs typeface="Times New Roman" panose="02020603050405020304" pitchFamily="18" charset="0"/>
              </a:rPr>
              <a:t>x</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is obtained by convolving the </a:t>
            </a:r>
            <a:r>
              <a:rPr lang="en-US" sz="2200" dirty="0">
                <a:latin typeface="Times New Roman" panose="02020603050405020304" pitchFamily="18" charset="0"/>
                <a:cs typeface="Times New Roman" panose="02020603050405020304" pitchFamily="18" charset="0"/>
                <a:sym typeface="Symbol" panose="05050102010706020507" pitchFamily="18" charset="2"/>
              </a:rPr>
              <a:t> function spike </a:t>
            </a:r>
            <a:r>
              <a:rPr lang="en-US" sz="2200" i="1" dirty="0">
                <a:latin typeface="Times New Roman" panose="02020603050405020304" pitchFamily="18" charset="0"/>
                <a:cs typeface="Times New Roman" panose="02020603050405020304" pitchFamily="18" charset="0"/>
                <a:sym typeface="Symbol" panose="05050102010706020507" pitchFamily="18" charset="2"/>
              </a:rPr>
              <a:t>h</a:t>
            </a:r>
            <a:r>
              <a:rPr 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sz="2200" i="1" dirty="0">
                <a:latin typeface="Times New Roman" panose="02020603050405020304" pitchFamily="18" charset="0"/>
                <a:cs typeface="Times New Roman" panose="02020603050405020304" pitchFamily="18" charset="0"/>
                <a:sym typeface="Symbol" panose="05050102010706020507" pitchFamily="18" charset="2"/>
              </a:rPr>
              <a:t>x</a:t>
            </a:r>
            <a:r>
              <a:rPr lang="en-US" sz="2200" dirty="0">
                <a:latin typeface="Times New Roman" panose="02020603050405020304" pitchFamily="18" charset="0"/>
                <a:cs typeface="Times New Roman" panose="02020603050405020304" pitchFamily="18" charset="0"/>
                <a:sym typeface="Symbol" panose="05050102010706020507" pitchFamily="18" charset="2"/>
              </a:rPr>
              <a:t>) , that locate each slit, with the rectangular pulse, </a:t>
            </a:r>
            <a:r>
              <a:rPr lang="en-US" sz="2200" i="1" dirty="0">
                <a:latin typeface="Times New Roman" panose="02020603050405020304" pitchFamily="18" charset="0"/>
                <a:cs typeface="Times New Roman" panose="02020603050405020304" pitchFamily="18" charset="0"/>
                <a:sym typeface="Symbol" panose="05050102010706020507" pitchFamily="18" charset="2"/>
              </a:rPr>
              <a:t>f</a:t>
            </a:r>
            <a:r>
              <a:rPr 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sz="2200" i="1" dirty="0">
                <a:latin typeface="Times New Roman" panose="02020603050405020304" pitchFamily="18" charset="0"/>
                <a:cs typeface="Times New Roman" panose="02020603050405020304" pitchFamily="18" charset="0"/>
                <a:sym typeface="Symbol" panose="05050102010706020507" pitchFamily="18" charset="2"/>
              </a:rPr>
              <a:t>x</a:t>
            </a:r>
            <a:r>
              <a:rPr lang="en-US" sz="2200" dirty="0">
                <a:latin typeface="Times New Roman" panose="02020603050405020304" pitchFamily="18" charset="0"/>
                <a:cs typeface="Times New Roman" panose="02020603050405020304" pitchFamily="18" charset="0"/>
                <a:sym typeface="Symbol" panose="05050102010706020507" pitchFamily="18" charset="2"/>
              </a:rPr>
              <a:t>) that corresponding to the particular opening.</a:t>
            </a:r>
            <a:endParaRPr lang="en-US"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3B05E86-07BE-43B8-8130-896D23496EBB}" type="slidenum">
              <a:rPr lang="en-US" smtClean="0"/>
              <a:t>17</a:t>
            </a:fld>
            <a:endParaRPr lang="en-US"/>
          </a:p>
        </p:txBody>
      </p:sp>
      <p:pic>
        <p:nvPicPr>
          <p:cNvPr id="17410" name="Picture 2" descr="Hecth4 figure 11.31 double slit convolution"/>
          <p:cNvPicPr>
            <a:picLocks noChangeAspect="1" noChangeArrowheads="1"/>
          </p:cNvPicPr>
          <p:nvPr/>
        </p:nvPicPr>
        <p:blipFill rotWithShape="1">
          <a:blip r:embed="rId2">
            <a:extLst>
              <a:ext uri="{28A0092B-C50C-407E-A947-70E740481C1C}">
                <a14:useLocalDpi xmlns:a14="http://schemas.microsoft.com/office/drawing/2010/main" val="0"/>
              </a:ext>
            </a:extLst>
          </a:blip>
          <a:srcRect b="63163"/>
          <a:stretch/>
        </p:blipFill>
        <p:spPr bwMode="auto">
          <a:xfrm>
            <a:off x="2250514" y="4065723"/>
            <a:ext cx="8757252" cy="22742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52502" y="6455578"/>
            <a:ext cx="7724633" cy="369332"/>
          </a:xfrm>
          <a:prstGeom prst="rect">
            <a:avLst/>
          </a:prstGeom>
        </p:spPr>
        <p:txBody>
          <a:bodyPr wrap="square">
            <a:spAutoFit/>
          </a:bodyPr>
          <a:lstStyle/>
          <a:p>
            <a:r>
              <a:rPr lang="en-US" dirty="0"/>
              <a:t>https://www4.uwsp.edu/physastr/kmenning/Phys385/Lect28.html</a:t>
            </a:r>
          </a:p>
        </p:txBody>
      </p:sp>
      <p:sp>
        <p:nvSpPr>
          <p:cNvPr id="6" name="Rectangle 5">
            <a:extLst>
              <a:ext uri="{FF2B5EF4-FFF2-40B4-BE49-F238E27FC236}">
                <a16:creationId xmlns:a16="http://schemas.microsoft.com/office/drawing/2014/main" id="{B407A089-5CAD-4315-B9E2-079F6EF1E899}"/>
              </a:ext>
            </a:extLst>
          </p:cNvPr>
          <p:cNvSpPr/>
          <p:nvPr/>
        </p:nvSpPr>
        <p:spPr>
          <a:xfrm>
            <a:off x="7804036" y="4101359"/>
            <a:ext cx="3541683" cy="2202997"/>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97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BC84-57A9-45AB-B5BA-69E08D79A57D}"/>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Convolution theorem</a:t>
            </a:r>
          </a:p>
        </p:txBody>
      </p:sp>
      <p:sp>
        <p:nvSpPr>
          <p:cNvPr id="3" name="Content Placeholder 2">
            <a:extLst>
              <a:ext uri="{FF2B5EF4-FFF2-40B4-BE49-F238E27FC236}">
                <a16:creationId xmlns:a16="http://schemas.microsoft.com/office/drawing/2014/main" id="{BE4583EC-2104-494B-8470-A7BDB53276C7}"/>
              </a:ext>
            </a:extLst>
          </p:cNvPr>
          <p:cNvSpPr>
            <a:spLocks noGrp="1"/>
          </p:cNvSpPr>
          <p:nvPr>
            <p:ph idx="1"/>
          </p:nvPr>
        </p:nvSpPr>
        <p:spPr>
          <a:xfrm>
            <a:off x="1097280" y="1845734"/>
            <a:ext cx="10840720"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we have two function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with Fourier transform F(</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F(</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and F(</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H(</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respectively.</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convolution theorem states that if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f</a:t>
            </a:r>
            <a:r>
              <a:rPr lang="en-US" dirty="0" err="1">
                <a:latin typeface="Times New Roman" panose="02020603050405020304" pitchFamily="18" charset="0"/>
                <a:cs typeface="Times New Roman" panose="02020603050405020304" pitchFamily="18" charset="0"/>
                <a:sym typeface="Symbol" panose="05050102010706020507" pitchFamily="18" charset="2"/>
              </a:rPr>
              <a:t></a:t>
            </a:r>
            <a:r>
              <a:rPr lang="en-US" i="1" dirty="0" err="1">
                <a:latin typeface="Times New Roman" panose="02020603050405020304" pitchFamily="18" charset="0"/>
                <a:cs typeface="Times New Roman" panose="02020603050405020304" pitchFamily="18" charset="0"/>
                <a:sym typeface="Symbol" panose="05050102010706020507" pitchFamily="18" charset="2"/>
              </a:rPr>
              <a:t>h</a:t>
            </a:r>
            <a:endParaRPr lang="en-US" i="1"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F{</a:t>
            </a:r>
            <a:r>
              <a:rPr lang="en-US" i="1" dirty="0">
                <a:latin typeface="Times New Roman" panose="02020603050405020304" pitchFamily="18" charset="0"/>
                <a:cs typeface="Times New Roman" panose="02020603050405020304" pitchFamily="18" charset="0"/>
                <a:sym typeface="Symbol" panose="05050102010706020507" pitchFamily="18" charset="2"/>
              </a:rPr>
              <a:t>g</a:t>
            </a:r>
            <a:r>
              <a:rPr lang="en-US" dirty="0">
                <a:latin typeface="Times New Roman" panose="02020603050405020304" pitchFamily="18" charset="0"/>
                <a:cs typeface="Times New Roman" panose="02020603050405020304" pitchFamily="18" charset="0"/>
                <a:sym typeface="Symbol" panose="05050102010706020507" pitchFamily="18" charset="2"/>
              </a:rPr>
              <a:t>} = F{</a:t>
            </a:r>
            <a:r>
              <a:rPr lang="en-US" i="1" dirty="0" err="1">
                <a:latin typeface="Times New Roman" panose="02020603050405020304" pitchFamily="18" charset="0"/>
                <a:cs typeface="Times New Roman" panose="02020603050405020304" pitchFamily="18" charset="0"/>
                <a:sym typeface="Symbol" panose="05050102010706020507" pitchFamily="18" charset="2"/>
              </a:rPr>
              <a:t>f</a:t>
            </a:r>
            <a:r>
              <a:rPr lang="en-US" dirty="0" err="1">
                <a:latin typeface="Times New Roman" panose="02020603050405020304" pitchFamily="18" charset="0"/>
                <a:cs typeface="Times New Roman" panose="02020603050405020304" pitchFamily="18" charset="0"/>
                <a:sym typeface="Symbol" panose="05050102010706020507" pitchFamily="18" charset="2"/>
              </a:rPr>
              <a:t></a:t>
            </a:r>
            <a:r>
              <a:rPr lang="en-US" i="1" dirty="0" err="1">
                <a:latin typeface="Times New Roman" panose="02020603050405020304" pitchFamily="18" charset="0"/>
                <a:cs typeface="Times New Roman" panose="02020603050405020304" pitchFamily="18" charset="0"/>
                <a:sym typeface="Symbol" panose="05050102010706020507" pitchFamily="18" charset="2"/>
              </a:rPr>
              <a:t>g</a:t>
            </a:r>
            <a:r>
              <a:rPr lang="en-US" dirty="0">
                <a:latin typeface="Times New Roman" panose="02020603050405020304" pitchFamily="18" charset="0"/>
                <a:cs typeface="Times New Roman" panose="02020603050405020304" pitchFamily="18" charset="0"/>
                <a:sym typeface="Symbol" panose="05050102010706020507" pitchFamily="18" charset="2"/>
              </a:rPr>
              <a:t>} = F{</a:t>
            </a:r>
            <a:r>
              <a:rPr lang="en-US" i="1" dirty="0">
                <a:latin typeface="Times New Roman" panose="02020603050405020304" pitchFamily="18" charset="0"/>
                <a:cs typeface="Times New Roman" panose="02020603050405020304" pitchFamily="18" charset="0"/>
                <a:sym typeface="Symbol" panose="05050102010706020507" pitchFamily="18" charset="2"/>
              </a:rPr>
              <a:t>f</a:t>
            </a:r>
            <a:r>
              <a:rPr lang="en-US" dirty="0">
                <a:latin typeface="Times New Roman" panose="02020603050405020304" pitchFamily="18" charset="0"/>
                <a:cs typeface="Times New Roman" panose="02020603050405020304" pitchFamily="18" charset="0"/>
                <a:sym typeface="Symbol" panose="05050102010706020507" pitchFamily="18" charset="2"/>
              </a:rPr>
              <a:t>}  F{</a:t>
            </a:r>
            <a:r>
              <a:rPr lang="en-US" i="1" dirty="0">
                <a:latin typeface="Times New Roman" panose="02020603050405020304" pitchFamily="18" charset="0"/>
                <a:cs typeface="Times New Roman" panose="02020603050405020304" pitchFamily="18" charset="0"/>
                <a:sym typeface="Symbol" panose="05050102010706020507" pitchFamily="18" charset="2"/>
              </a:rPr>
              <a:t>h</a:t>
            </a:r>
            <a:r>
              <a:rPr lang="en-US" dirty="0">
                <a:latin typeface="Times New Roman" panose="02020603050405020304" pitchFamily="18" charset="0"/>
                <a:cs typeface="Times New Roman" panose="02020603050405020304" pitchFamily="18" charset="0"/>
                <a:sym typeface="Symbol" panose="05050102010706020507" pitchFamily="18" charset="2"/>
              </a:rPr>
              <a:t>}</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Or			G(</a:t>
            </a:r>
            <a:r>
              <a:rPr lang="en-US" i="1" dirty="0">
                <a:latin typeface="Times New Roman" panose="02020603050405020304" pitchFamily="18" charset="0"/>
                <a:cs typeface="Times New Roman" panose="02020603050405020304" pitchFamily="18" charset="0"/>
                <a:sym typeface="Symbol" panose="05050102010706020507" pitchFamily="18" charset="2"/>
              </a:rPr>
              <a:t>k</a:t>
            </a:r>
            <a:r>
              <a:rPr lang="en-US" dirty="0">
                <a:latin typeface="Times New Roman" panose="02020603050405020304" pitchFamily="18" charset="0"/>
                <a:cs typeface="Times New Roman" panose="02020603050405020304" pitchFamily="18" charset="0"/>
                <a:sym typeface="Symbol" panose="05050102010706020507" pitchFamily="18" charset="2"/>
              </a:rPr>
              <a:t>)  = F(</a:t>
            </a:r>
            <a:r>
              <a:rPr lang="en-US" i="1" dirty="0">
                <a:latin typeface="Times New Roman" panose="02020603050405020304" pitchFamily="18" charset="0"/>
                <a:cs typeface="Times New Roman" panose="02020603050405020304" pitchFamily="18" charset="0"/>
                <a:sym typeface="Symbol" panose="05050102010706020507" pitchFamily="18" charset="2"/>
              </a:rPr>
              <a:t>k</a:t>
            </a:r>
            <a:r>
              <a:rPr lang="en-US" dirty="0">
                <a:latin typeface="Times New Roman" panose="02020603050405020304" pitchFamily="18" charset="0"/>
                <a:cs typeface="Times New Roman" panose="02020603050405020304" pitchFamily="18" charset="0"/>
                <a:sym typeface="Symbol" panose="05050102010706020507" pitchFamily="18" charset="2"/>
              </a:rPr>
              <a:t>)H(</a:t>
            </a:r>
            <a:r>
              <a:rPr lang="en-US" i="1" dirty="0">
                <a:latin typeface="Times New Roman" panose="02020603050405020304" pitchFamily="18" charset="0"/>
                <a:cs typeface="Times New Roman" panose="02020603050405020304" pitchFamily="18" charset="0"/>
                <a:sym typeface="Symbol" panose="05050102010706020507" pitchFamily="18" charset="2"/>
              </a:rPr>
              <a:t>k</a:t>
            </a:r>
            <a:r>
              <a:rPr lang="en-US" dirty="0">
                <a:latin typeface="Times New Roman" panose="02020603050405020304" pitchFamily="18" charset="0"/>
                <a:cs typeface="Times New Roman" panose="02020603050405020304" pitchFamily="18" charset="0"/>
                <a:sym typeface="Symbol" panose="05050102010706020507" pitchFamily="18" charset="2"/>
              </a:rPr>
              <a:t>)</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Where F{</a:t>
            </a:r>
            <a:r>
              <a:rPr lang="en-US" i="1" dirty="0">
                <a:latin typeface="Times New Roman" panose="02020603050405020304" pitchFamily="18" charset="0"/>
                <a:cs typeface="Times New Roman" panose="02020603050405020304" pitchFamily="18" charset="0"/>
                <a:sym typeface="Symbol" panose="05050102010706020507" pitchFamily="18" charset="2"/>
              </a:rPr>
              <a:t>g</a:t>
            </a:r>
            <a:r>
              <a:rPr lang="en-US" dirty="0">
                <a:latin typeface="Times New Roman" panose="02020603050405020304" pitchFamily="18" charset="0"/>
                <a:cs typeface="Times New Roman" panose="02020603050405020304" pitchFamily="18" charset="0"/>
                <a:sym typeface="Symbol" panose="05050102010706020507" pitchFamily="18" charset="2"/>
              </a:rPr>
              <a:t>} = G(</a:t>
            </a:r>
            <a:r>
              <a:rPr lang="en-US" i="1" dirty="0">
                <a:latin typeface="Times New Roman" panose="02020603050405020304" pitchFamily="18" charset="0"/>
                <a:cs typeface="Times New Roman" panose="02020603050405020304" pitchFamily="18" charset="0"/>
                <a:sym typeface="Symbol" panose="05050102010706020507" pitchFamily="18" charset="2"/>
              </a:rPr>
              <a:t>k</a:t>
            </a:r>
            <a:r>
              <a:rPr lang="en-US" dirty="0">
                <a:latin typeface="Times New Roman" panose="02020603050405020304" pitchFamily="18" charset="0"/>
                <a:cs typeface="Times New Roman" panose="02020603050405020304" pitchFamily="18" charset="0"/>
                <a:sym typeface="Symbol" panose="05050102010706020507" pitchFamily="18" charset="2"/>
              </a:rPr>
              <a:t>). </a:t>
            </a:r>
          </a:p>
          <a:p>
            <a:pPr marL="0" indent="0">
              <a:buNone/>
            </a:pP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“The transform of the convolution of two functions is the product of their transforms.”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0B5E450-3CEE-4A99-BD6A-4A2E1A15FA3B}"/>
              </a:ext>
            </a:extLst>
          </p:cNvPr>
          <p:cNvSpPr>
            <a:spLocks noGrp="1"/>
          </p:cNvSpPr>
          <p:nvPr>
            <p:ph type="sldNum" sz="quarter" idx="12"/>
          </p:nvPr>
        </p:nvSpPr>
        <p:spPr/>
        <p:txBody>
          <a:bodyPr/>
          <a:lstStyle/>
          <a:p>
            <a:fld id="{1E5607C3-F4B7-4887-97A5-ACF476959777}" type="slidenum">
              <a:rPr lang="en-US" smtClean="0"/>
              <a:t>18</a:t>
            </a:fld>
            <a:endParaRPr lang="en-US"/>
          </a:p>
        </p:txBody>
      </p:sp>
    </p:spTree>
    <p:extLst>
      <p:ext uri="{BB962C8B-B14F-4D97-AF65-F5344CB8AC3E}">
        <p14:creationId xmlns:p14="http://schemas.microsoft.com/office/powerpoint/2010/main" val="312994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C55E18-3665-407C-B57C-211C9E6914C3}"/>
              </a:ext>
            </a:extLst>
          </p:cNvPr>
          <p:cNvSpPr>
            <a:spLocks noGrp="1"/>
          </p:cNvSpPr>
          <p:nvPr>
            <p:ph type="title"/>
          </p:nvPr>
        </p:nvSpPr>
        <p:spPr>
          <a:xfrm>
            <a:off x="6275672" y="825473"/>
            <a:ext cx="5255928" cy="868734"/>
          </a:xfrm>
        </p:spPr>
        <p:txBody>
          <a:bodyPr>
            <a:normAutofit fontScale="90000"/>
          </a:bodyPr>
          <a:lstStyle/>
          <a:p>
            <a:r>
              <a:rPr lang="en-US" b="1" dirty="0">
                <a:latin typeface="Times New Roman" panose="02020603050405020304" pitchFamily="18" charset="0"/>
                <a:cs typeface="Times New Roman" panose="02020603050405020304" pitchFamily="18" charset="0"/>
              </a:rPr>
              <a:t>Example 6</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Proof of the convolution theorem</a:t>
            </a:r>
          </a:p>
        </p:txBody>
      </p:sp>
      <p:pic>
        <p:nvPicPr>
          <p:cNvPr id="5" name="Picture 4">
            <a:extLst>
              <a:ext uri="{FF2B5EF4-FFF2-40B4-BE49-F238E27FC236}">
                <a16:creationId xmlns:a16="http://schemas.microsoft.com/office/drawing/2014/main" id="{66DCF56D-CC90-43EF-B643-13ACCFC8D284}"/>
              </a:ext>
            </a:extLst>
          </p:cNvPr>
          <p:cNvPicPr>
            <a:picLocks noChangeAspect="1"/>
          </p:cNvPicPr>
          <p:nvPr/>
        </p:nvPicPr>
        <p:blipFill>
          <a:blip r:embed="rId3"/>
          <a:stretch>
            <a:fillRect/>
          </a:stretch>
        </p:blipFill>
        <p:spPr>
          <a:xfrm>
            <a:off x="328689" y="634946"/>
            <a:ext cx="5451627" cy="1439690"/>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7BB23E-7BE1-49A9-AC12-89BB549F9310}"/>
              </a:ext>
            </a:extLst>
          </p:cNvPr>
          <p:cNvSpPr>
            <a:spLocks noGrp="1"/>
          </p:cNvSpPr>
          <p:nvPr>
            <p:ph idx="1"/>
          </p:nvPr>
        </p:nvSpPr>
        <p:spPr>
          <a:xfrm>
            <a:off x="6174434" y="1694207"/>
            <a:ext cx="5688877" cy="3670180"/>
          </a:xfrm>
          <a:solidFill>
            <a:schemeClr val="bg1"/>
          </a:solidFill>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Starting with the convolution between two square.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gives </a:t>
            </a:r>
            <a:r>
              <a:rPr lang="en-US" b="1" dirty="0">
                <a:latin typeface="Times New Roman" panose="02020603050405020304" pitchFamily="18" charset="0"/>
                <a:cs typeface="Times New Roman" panose="02020603050405020304" pitchFamily="18" charset="0"/>
              </a:rPr>
              <a:t>a triangular pulse</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Now, find the Fourier transform of g (F(g)).</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Determine the Fourier transform of each square.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Regarding to the convolution theorem:</a:t>
            </a:r>
          </a:p>
          <a:p>
            <a:pPr marL="0" indent="0">
              <a:buNone/>
            </a:pP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F{</a:t>
            </a:r>
            <a:r>
              <a:rPr lang="en-US" i="1" dirty="0">
                <a:latin typeface="Times New Roman" panose="02020603050405020304" pitchFamily="18" charset="0"/>
                <a:cs typeface="Times New Roman" panose="02020603050405020304" pitchFamily="18" charset="0"/>
                <a:sym typeface="Symbol" panose="05050102010706020507" pitchFamily="18" charset="2"/>
              </a:rPr>
              <a:t>g</a:t>
            </a:r>
            <a:r>
              <a:rPr lang="en-US" dirty="0">
                <a:latin typeface="Times New Roman" panose="02020603050405020304" pitchFamily="18" charset="0"/>
                <a:cs typeface="Times New Roman" panose="02020603050405020304" pitchFamily="18" charset="0"/>
                <a:sym typeface="Symbol" panose="05050102010706020507" pitchFamily="18" charset="2"/>
              </a:rPr>
              <a:t>} = F{</a:t>
            </a:r>
            <a:r>
              <a:rPr lang="en-US" i="1" dirty="0" err="1">
                <a:latin typeface="Times New Roman" panose="02020603050405020304" pitchFamily="18" charset="0"/>
                <a:cs typeface="Times New Roman" panose="02020603050405020304" pitchFamily="18" charset="0"/>
                <a:sym typeface="Symbol" panose="05050102010706020507" pitchFamily="18" charset="2"/>
              </a:rPr>
              <a:t>f</a:t>
            </a:r>
            <a:r>
              <a:rPr lang="en-US" dirty="0" err="1">
                <a:latin typeface="Times New Roman" panose="02020603050405020304" pitchFamily="18" charset="0"/>
                <a:cs typeface="Times New Roman" panose="02020603050405020304" pitchFamily="18" charset="0"/>
                <a:sym typeface="Symbol" panose="05050102010706020507" pitchFamily="18" charset="2"/>
              </a:rPr>
              <a:t></a:t>
            </a:r>
            <a:r>
              <a:rPr lang="en-US" i="1" dirty="0" err="1">
                <a:latin typeface="Times New Roman" panose="02020603050405020304" pitchFamily="18" charset="0"/>
                <a:cs typeface="Times New Roman" panose="02020603050405020304" pitchFamily="18" charset="0"/>
                <a:sym typeface="Symbol" panose="05050102010706020507" pitchFamily="18" charset="2"/>
              </a:rPr>
              <a:t>g</a:t>
            </a:r>
            <a:r>
              <a:rPr lang="en-US" dirty="0">
                <a:latin typeface="Times New Roman" panose="02020603050405020304" pitchFamily="18" charset="0"/>
                <a:cs typeface="Times New Roman" panose="02020603050405020304" pitchFamily="18" charset="0"/>
                <a:sym typeface="Symbol" panose="05050102010706020507" pitchFamily="18" charset="2"/>
              </a:rPr>
              <a:t>} = F{</a:t>
            </a:r>
            <a:r>
              <a:rPr lang="en-US" i="1" dirty="0">
                <a:latin typeface="Times New Roman" panose="02020603050405020304" pitchFamily="18" charset="0"/>
                <a:cs typeface="Times New Roman" panose="02020603050405020304" pitchFamily="18" charset="0"/>
                <a:sym typeface="Symbol" panose="05050102010706020507" pitchFamily="18" charset="2"/>
              </a:rPr>
              <a:t>f</a:t>
            </a:r>
            <a:r>
              <a:rPr lang="en-US" dirty="0">
                <a:latin typeface="Times New Roman" panose="02020603050405020304" pitchFamily="18" charset="0"/>
                <a:cs typeface="Times New Roman" panose="02020603050405020304" pitchFamily="18" charset="0"/>
                <a:sym typeface="Symbol" panose="05050102010706020507" pitchFamily="18" charset="2"/>
              </a:rPr>
              <a:t>}  F{</a:t>
            </a:r>
            <a:r>
              <a:rPr lang="en-US" i="1" dirty="0">
                <a:latin typeface="Times New Roman" panose="02020603050405020304" pitchFamily="18" charset="0"/>
                <a:cs typeface="Times New Roman" panose="02020603050405020304" pitchFamily="18" charset="0"/>
                <a:sym typeface="Symbol" panose="05050102010706020507" pitchFamily="18" charset="2"/>
              </a:rPr>
              <a:t>h</a:t>
            </a:r>
            <a:r>
              <a:rPr lang="en-US"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example clearly proves the theorem!</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042F606E-7C4F-4958-9E7C-E84DFB378EA3}"/>
              </a:ext>
            </a:extLst>
          </p:cNvPr>
          <p:cNvSpPr>
            <a:spLocks noGrp="1"/>
          </p:cNvSpPr>
          <p:nvPr>
            <p:ph type="sldNum" sz="quarter" idx="12"/>
          </p:nvPr>
        </p:nvSpPr>
        <p:spPr>
          <a:xfrm>
            <a:off x="9900458" y="6459785"/>
            <a:ext cx="1312025" cy="365125"/>
          </a:xfrm>
        </p:spPr>
        <p:txBody>
          <a:bodyPr>
            <a:normAutofit/>
          </a:bodyPr>
          <a:lstStyle/>
          <a:p>
            <a:pPr>
              <a:spcAft>
                <a:spcPts val="600"/>
              </a:spcAft>
            </a:pPr>
            <a:fld id="{1E5607C3-F4B7-4887-97A5-ACF476959777}" type="slidenum">
              <a:rPr lang="en-US" smtClean="0"/>
              <a:pPr>
                <a:spcAft>
                  <a:spcPts val="600"/>
                </a:spcAft>
              </a:pPr>
              <a:t>19</a:t>
            </a:fld>
            <a:endParaRPr lang="en-US"/>
          </a:p>
        </p:txBody>
      </p:sp>
      <p:sp>
        <p:nvSpPr>
          <p:cNvPr id="6" name="TextBox 5">
            <a:extLst>
              <a:ext uri="{FF2B5EF4-FFF2-40B4-BE49-F238E27FC236}">
                <a16:creationId xmlns:a16="http://schemas.microsoft.com/office/drawing/2014/main" id="{B65EEBB0-2719-442C-9954-E0037C1C3068}"/>
              </a:ext>
            </a:extLst>
          </p:cNvPr>
          <p:cNvSpPr txBox="1"/>
          <p:nvPr/>
        </p:nvSpPr>
        <p:spPr>
          <a:xfrm>
            <a:off x="3820160" y="1259840"/>
            <a:ext cx="1808480" cy="690880"/>
          </a:xfrm>
          <a:prstGeom prst="rect">
            <a:avLst/>
          </a:prstGeom>
          <a:solidFill>
            <a:schemeClr val="bg1"/>
          </a:solidFill>
          <a:ln>
            <a:solidFill>
              <a:srgbClr val="FF0000"/>
            </a:solidFill>
            <a:prstDash val="dash"/>
          </a:ln>
        </p:spPr>
        <p:txBody>
          <a:bodyPr wrap="square" rtlCol="0">
            <a:spAutoFit/>
          </a:bodyPr>
          <a:lstStyle/>
          <a:p>
            <a:endParaRPr lang="en-US" dirty="0"/>
          </a:p>
        </p:txBody>
      </p:sp>
      <p:pic>
        <p:nvPicPr>
          <p:cNvPr id="7" name="Picture 6">
            <a:extLst>
              <a:ext uri="{FF2B5EF4-FFF2-40B4-BE49-F238E27FC236}">
                <a16:creationId xmlns:a16="http://schemas.microsoft.com/office/drawing/2014/main" id="{7DB8176D-3313-414D-9F71-E268797F72EE}"/>
              </a:ext>
            </a:extLst>
          </p:cNvPr>
          <p:cNvPicPr>
            <a:picLocks noChangeAspect="1"/>
          </p:cNvPicPr>
          <p:nvPr/>
        </p:nvPicPr>
        <p:blipFill>
          <a:blip r:embed="rId4"/>
          <a:stretch>
            <a:fillRect/>
          </a:stretch>
        </p:blipFill>
        <p:spPr>
          <a:xfrm>
            <a:off x="3905280" y="2780638"/>
            <a:ext cx="1949644" cy="1932980"/>
          </a:xfrm>
          <a:prstGeom prst="rect">
            <a:avLst/>
          </a:prstGeom>
        </p:spPr>
      </p:pic>
      <p:pic>
        <p:nvPicPr>
          <p:cNvPr id="8" name="Picture 7">
            <a:extLst>
              <a:ext uri="{FF2B5EF4-FFF2-40B4-BE49-F238E27FC236}">
                <a16:creationId xmlns:a16="http://schemas.microsoft.com/office/drawing/2014/main" id="{483E7285-12DB-4C41-9193-1F0F19B58983}"/>
              </a:ext>
            </a:extLst>
          </p:cNvPr>
          <p:cNvPicPr>
            <a:picLocks noChangeAspect="1"/>
          </p:cNvPicPr>
          <p:nvPr/>
        </p:nvPicPr>
        <p:blipFill>
          <a:blip r:embed="rId5"/>
          <a:stretch>
            <a:fillRect/>
          </a:stretch>
        </p:blipFill>
        <p:spPr>
          <a:xfrm>
            <a:off x="328689" y="2738328"/>
            <a:ext cx="1581391" cy="1969876"/>
          </a:xfrm>
          <a:prstGeom prst="rect">
            <a:avLst/>
          </a:prstGeom>
        </p:spPr>
      </p:pic>
      <p:pic>
        <p:nvPicPr>
          <p:cNvPr id="9" name="Picture 8">
            <a:extLst>
              <a:ext uri="{FF2B5EF4-FFF2-40B4-BE49-F238E27FC236}">
                <a16:creationId xmlns:a16="http://schemas.microsoft.com/office/drawing/2014/main" id="{8D30A4E7-959B-4BE8-85D3-F622FDD2C9A7}"/>
              </a:ext>
            </a:extLst>
          </p:cNvPr>
          <p:cNvPicPr>
            <a:picLocks noChangeAspect="1"/>
          </p:cNvPicPr>
          <p:nvPr/>
        </p:nvPicPr>
        <p:blipFill>
          <a:blip r:embed="rId6"/>
          <a:stretch>
            <a:fillRect/>
          </a:stretch>
        </p:blipFill>
        <p:spPr>
          <a:xfrm>
            <a:off x="2074425" y="2757809"/>
            <a:ext cx="1666510" cy="1863535"/>
          </a:xfrm>
          <a:prstGeom prst="rect">
            <a:avLst/>
          </a:prstGeom>
        </p:spPr>
      </p:pic>
      <p:sp>
        <p:nvSpPr>
          <p:cNvPr id="11" name="Arrow: Down 10">
            <a:extLst>
              <a:ext uri="{FF2B5EF4-FFF2-40B4-BE49-F238E27FC236}">
                <a16:creationId xmlns:a16="http://schemas.microsoft.com/office/drawing/2014/main" id="{88C8A22A-5F5E-4068-82D1-AA37B7DEB43B}"/>
              </a:ext>
            </a:extLst>
          </p:cNvPr>
          <p:cNvSpPr/>
          <p:nvPr/>
        </p:nvSpPr>
        <p:spPr>
          <a:xfrm>
            <a:off x="4592320" y="2074636"/>
            <a:ext cx="223520" cy="50097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3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D1B2-5623-4E72-ADA0-F0251A5B252F}"/>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is the convolution?</a:t>
            </a:r>
          </a:p>
        </p:txBody>
      </p:sp>
      <p:sp>
        <p:nvSpPr>
          <p:cNvPr id="3" name="Content Placeholder 2">
            <a:extLst>
              <a:ext uri="{FF2B5EF4-FFF2-40B4-BE49-F238E27FC236}">
                <a16:creationId xmlns:a16="http://schemas.microsoft.com/office/drawing/2014/main" id="{86C92AAF-A4FF-4BFF-8EBD-0107528EFA14}"/>
              </a:ext>
            </a:extLst>
          </p:cNvPr>
          <p:cNvSpPr>
            <a:spLocks noGrp="1"/>
          </p:cNvSpPr>
          <p:nvPr>
            <p:ph idx="1"/>
          </p:nvPr>
        </p:nvSpPr>
        <p:spPr>
          <a:xfrm>
            <a:off x="702944" y="1864784"/>
            <a:ext cx="10847070" cy="4023360"/>
          </a:xfrm>
        </p:spPr>
        <p:txBody>
          <a:bodyPr>
            <a:normAutofit/>
          </a:bodyPr>
          <a:lstStyle/>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Convolution</a:t>
            </a:r>
            <a:r>
              <a:rPr lang="en-US" sz="2400" dirty="0">
                <a:latin typeface="Times New Roman" panose="02020603050405020304" pitchFamily="18" charset="0"/>
                <a:cs typeface="Times New Roman" panose="02020603050405020304" pitchFamily="18" charset="0"/>
              </a:rPr>
              <a:t> is a mathematical operation on two functions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that produces a third function (</a:t>
            </a:r>
            <a:r>
              <a:rPr lang="en-US" sz="2400" i="1"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expressing how the shape of one is modified by the other.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term </a:t>
            </a:r>
            <a:r>
              <a:rPr lang="en-US" sz="2400" i="1" dirty="0">
                <a:latin typeface="Times New Roman" panose="02020603050405020304" pitchFamily="18" charset="0"/>
                <a:cs typeface="Times New Roman" panose="02020603050405020304" pitchFamily="18" charset="0"/>
              </a:rPr>
              <a:t>convolution</a:t>
            </a:r>
            <a:r>
              <a:rPr lang="en-US" sz="2400" dirty="0">
                <a:latin typeface="Times New Roman" panose="02020603050405020304" pitchFamily="18" charset="0"/>
                <a:cs typeface="Times New Roman" panose="02020603050405020304" pitchFamily="18" charset="0"/>
              </a:rPr>
              <a:t> refers to both the </a:t>
            </a:r>
            <a:r>
              <a:rPr lang="en-US" sz="2400" b="1" dirty="0">
                <a:solidFill>
                  <a:srgbClr val="FF0000"/>
                </a:solidFill>
                <a:latin typeface="Times New Roman" panose="02020603050405020304" pitchFamily="18" charset="0"/>
                <a:cs typeface="Times New Roman" panose="02020603050405020304" pitchFamily="18" charset="0"/>
              </a:rPr>
              <a:t>resulting function </a:t>
            </a:r>
            <a:r>
              <a:rPr lang="en-US" sz="2400" dirty="0">
                <a:latin typeface="Times New Roman" panose="02020603050405020304" pitchFamily="18" charset="0"/>
                <a:cs typeface="Times New Roman" panose="02020603050405020304" pitchFamily="18" charset="0"/>
              </a:rPr>
              <a:t>and to the </a:t>
            </a:r>
            <a:r>
              <a:rPr lang="en-US" sz="2400" b="1" dirty="0">
                <a:solidFill>
                  <a:srgbClr val="FF0000"/>
                </a:solidFill>
                <a:latin typeface="Times New Roman" panose="02020603050405020304" pitchFamily="18" charset="0"/>
                <a:cs typeface="Times New Roman" panose="02020603050405020304" pitchFamily="18" charset="0"/>
              </a:rPr>
              <a:t>process of computing it</a:t>
            </a: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defined as the integral of the product of the two functions after one is reversed and shifted. And the integral is evaluated for all values of shift, producing the convolution function.</a:t>
            </a: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22CADDAC-B45A-4427-97DE-2EA08EDC3238}"/>
                  </a:ext>
                </a:extLst>
              </p:cNvPr>
              <p:cNvSpPr txBox="1"/>
              <p:nvPr/>
            </p:nvSpPr>
            <p:spPr>
              <a:xfrm>
                <a:off x="3896041" y="4726165"/>
                <a:ext cx="4460875" cy="965200"/>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𝑔</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𝑋</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𝑑𝑥</m:t>
                          </m:r>
                        </m:e>
                      </m:nary>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 name="Object 3">
                <a:extLst>
                  <a:ext uri="{FF2B5EF4-FFF2-40B4-BE49-F238E27FC236}">
                    <a16:creationId xmlns:a16="http://schemas.microsoft.com/office/drawing/2014/main" id="{22CADDAC-B45A-4427-97DE-2EA08EDC3238}"/>
                  </a:ext>
                </a:extLst>
              </p:cNvPr>
              <p:cNvSpPr txBox="1">
                <a:spLocks noRot="1" noChangeAspect="1" noMove="1" noResize="1" noEditPoints="1" noAdjustHandles="1" noChangeArrowheads="1" noChangeShapeType="1" noTextEdit="1"/>
              </p:cNvSpPr>
              <p:nvPr/>
            </p:nvSpPr>
            <p:spPr>
              <a:xfrm>
                <a:off x="3896041" y="4726165"/>
                <a:ext cx="4460875" cy="965200"/>
              </a:xfrm>
              <a:prstGeom prst="rect">
                <a:avLst/>
              </a:prstGeom>
              <a:blipFill>
                <a:blip r:embed="rId2"/>
                <a:stretch>
                  <a:fillRect/>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5914B667-ABC3-4BE9-9C09-79B3784EA74D}"/>
              </a:ext>
            </a:extLst>
          </p:cNvPr>
          <p:cNvSpPr>
            <a:spLocks noGrp="1"/>
          </p:cNvSpPr>
          <p:nvPr>
            <p:ph type="sldNum" sz="quarter" idx="12"/>
          </p:nvPr>
        </p:nvSpPr>
        <p:spPr/>
        <p:txBody>
          <a:bodyPr/>
          <a:lstStyle/>
          <a:p>
            <a:fld id="{1E5607C3-F4B7-4887-97A5-ACF476959777}" type="slidenum">
              <a:rPr lang="en-US" smtClean="0"/>
              <a:t>2</a:t>
            </a:fld>
            <a:endParaRPr lang="en-US"/>
          </a:p>
        </p:txBody>
      </p:sp>
    </p:spTree>
    <p:extLst>
      <p:ext uri="{BB962C8B-B14F-4D97-AF65-F5344CB8AC3E}">
        <p14:creationId xmlns:p14="http://schemas.microsoft.com/office/powerpoint/2010/main" val="1516088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C067-94F4-4BAD-AF0A-173B791202D7}"/>
              </a:ext>
            </a:extLst>
          </p:cNvPr>
          <p:cNvSpPr>
            <a:spLocks noGrp="1"/>
          </p:cNvSpPr>
          <p:nvPr>
            <p:ph type="title"/>
          </p:nvPr>
        </p:nvSpPr>
        <p:spPr>
          <a:xfrm>
            <a:off x="406400" y="99631"/>
            <a:ext cx="11216640" cy="1450757"/>
          </a:xfrm>
        </p:spPr>
        <p:txBody>
          <a:bodyPr>
            <a:normAutofit fontScale="90000"/>
          </a:bodyPr>
          <a:lstStyle/>
          <a:p>
            <a:r>
              <a:rPr lang="en-US" b="1" dirty="0">
                <a:latin typeface="Times New Roman" panose="02020603050405020304" pitchFamily="18" charset="0"/>
                <a:cs typeface="Times New Roman" panose="02020603050405020304" pitchFamily="18" charset="0"/>
              </a:rPr>
              <a:t>Example 7</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Convolution theorem and double slit diffraction</a:t>
            </a:r>
          </a:p>
        </p:txBody>
      </p:sp>
      <p:sp>
        <p:nvSpPr>
          <p:cNvPr id="3" name="Content Placeholder 2">
            <a:extLst>
              <a:ext uri="{FF2B5EF4-FFF2-40B4-BE49-F238E27FC236}">
                <a16:creationId xmlns:a16="http://schemas.microsoft.com/office/drawing/2014/main" id="{6A54FE0E-02B0-4B07-8F42-583A12B706AC}"/>
              </a:ext>
            </a:extLst>
          </p:cNvPr>
          <p:cNvSpPr>
            <a:spLocks noGrp="1"/>
          </p:cNvSpPr>
          <p:nvPr>
            <p:ph idx="1"/>
          </p:nvPr>
        </p:nvSpPr>
        <p:spPr>
          <a:xfrm>
            <a:off x="406400" y="1845734"/>
            <a:ext cx="11358880"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aperture function can be derived from the convolution between a rectangular pulse and two symmetric delta functions.</a:t>
            </a:r>
          </a:p>
        </p:txBody>
      </p:sp>
      <p:sp>
        <p:nvSpPr>
          <p:cNvPr id="4" name="Slide Number Placeholder 3">
            <a:extLst>
              <a:ext uri="{FF2B5EF4-FFF2-40B4-BE49-F238E27FC236}">
                <a16:creationId xmlns:a16="http://schemas.microsoft.com/office/drawing/2014/main" id="{265DB5CD-322E-4649-A56A-D57CD259E3AC}"/>
              </a:ext>
            </a:extLst>
          </p:cNvPr>
          <p:cNvSpPr>
            <a:spLocks noGrp="1"/>
          </p:cNvSpPr>
          <p:nvPr>
            <p:ph type="sldNum" sz="quarter" idx="12"/>
          </p:nvPr>
        </p:nvSpPr>
        <p:spPr/>
        <p:txBody>
          <a:bodyPr/>
          <a:lstStyle/>
          <a:p>
            <a:fld id="{1E5607C3-F4B7-4887-97A5-ACF476959777}" type="slidenum">
              <a:rPr lang="en-US" smtClean="0"/>
              <a:t>20</a:t>
            </a:fld>
            <a:endParaRPr lang="en-US"/>
          </a:p>
        </p:txBody>
      </p:sp>
      <p:pic>
        <p:nvPicPr>
          <p:cNvPr id="7" name="Picture 6">
            <a:extLst>
              <a:ext uri="{FF2B5EF4-FFF2-40B4-BE49-F238E27FC236}">
                <a16:creationId xmlns:a16="http://schemas.microsoft.com/office/drawing/2014/main" id="{E87DE357-990C-4941-B76E-962A86EAD79E}"/>
              </a:ext>
            </a:extLst>
          </p:cNvPr>
          <p:cNvPicPr>
            <a:picLocks noChangeAspect="1"/>
          </p:cNvPicPr>
          <p:nvPr/>
        </p:nvPicPr>
        <p:blipFill rotWithShape="1">
          <a:blip r:embed="rId2"/>
          <a:srcRect b="61346"/>
          <a:stretch/>
        </p:blipFill>
        <p:spPr>
          <a:xfrm>
            <a:off x="2328324" y="2919479"/>
            <a:ext cx="8023031" cy="2163307"/>
          </a:xfrm>
          <a:prstGeom prst="rect">
            <a:avLst/>
          </a:prstGeom>
        </p:spPr>
      </p:pic>
    </p:spTree>
    <p:extLst>
      <p:ext uri="{BB962C8B-B14F-4D97-AF65-F5344CB8AC3E}">
        <p14:creationId xmlns:p14="http://schemas.microsoft.com/office/powerpoint/2010/main" val="134021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CF2FA-726E-412C-9F74-17A9A82E17E0}"/>
              </a:ext>
            </a:extLst>
          </p:cNvPr>
          <p:cNvSpPr>
            <a:spLocks noGrp="1"/>
          </p:cNvSpPr>
          <p:nvPr>
            <p:ph type="title"/>
          </p:nvPr>
        </p:nvSpPr>
        <p:spPr>
          <a:xfrm>
            <a:off x="7859485" y="634946"/>
            <a:ext cx="3690257" cy="1450757"/>
          </a:xfrm>
        </p:spPr>
        <p:txBody>
          <a:bodyPr>
            <a:normAutofit/>
          </a:bodyPr>
          <a:lstStyle/>
          <a:p>
            <a:r>
              <a:rPr lang="en-US" b="1" dirty="0">
                <a:latin typeface="Times New Roman" panose="02020603050405020304" pitchFamily="18" charset="0"/>
                <a:cs typeface="Times New Roman" panose="02020603050405020304" pitchFamily="18" charset="0"/>
              </a:rPr>
              <a:t>Solution </a:t>
            </a:r>
          </a:p>
        </p:txBody>
      </p:sp>
      <p:pic>
        <p:nvPicPr>
          <p:cNvPr id="5" name="Picture 4">
            <a:extLst>
              <a:ext uri="{FF2B5EF4-FFF2-40B4-BE49-F238E27FC236}">
                <a16:creationId xmlns:a16="http://schemas.microsoft.com/office/drawing/2014/main" id="{C95E95A3-E1C9-4C4F-861F-9DFDE56CD57F}"/>
              </a:ext>
            </a:extLst>
          </p:cNvPr>
          <p:cNvPicPr>
            <a:picLocks noChangeAspect="1"/>
          </p:cNvPicPr>
          <p:nvPr/>
        </p:nvPicPr>
        <p:blipFill>
          <a:blip r:embed="rId2"/>
          <a:stretch>
            <a:fillRect/>
          </a:stretch>
        </p:blipFill>
        <p:spPr>
          <a:xfrm>
            <a:off x="633999" y="887255"/>
            <a:ext cx="6909801" cy="4820058"/>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53C348-2F4E-4D65-92D9-EB7741FB7B68}"/>
                  </a:ext>
                </a:extLst>
              </p:cNvPr>
              <p:cNvSpPr>
                <a:spLocks noGrp="1"/>
              </p:cNvSpPr>
              <p:nvPr>
                <p:ph idx="1"/>
              </p:nvPr>
            </p:nvSpPr>
            <p:spPr>
              <a:xfrm>
                <a:off x="7859485" y="2198914"/>
                <a:ext cx="3987075" cy="3670180"/>
              </a:xfrm>
            </p:spPr>
            <p:txBody>
              <a:bodyPr>
                <a:no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Recall the intensity of the double slit diffraction : </a:t>
                </a:r>
                <a14:m>
                  <m:oMath xmlns:m="http://schemas.openxmlformats.org/officeDocument/2006/math">
                    <m:r>
                      <a:rPr lang="en-US" i="1">
                        <a:latin typeface="Cambria Math" panose="02040503050406030204" pitchFamily="18" charset="0"/>
                      </a:rPr>
                      <m:t>𝐼</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r>
                      <a:rPr lang="en-US" i="1">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0</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𝑠𝑖𝑛</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𝛽</m:t>
                            </m:r>
                          </m:num>
                          <m:den>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𝛽</m:t>
                                </m:r>
                              </m:e>
                              <m:sup>
                                <m:r>
                                  <a:rPr lang="en-US" i="1">
                                    <a:latin typeface="Cambria Math" panose="02040503050406030204" pitchFamily="18" charset="0"/>
                                  </a:rPr>
                                  <m:t>2</m:t>
                                </m:r>
                              </m:sup>
                            </m:sSup>
                          </m:den>
                        </m:f>
                      </m:e>
                    </m:d>
                    <m:sSup>
                      <m:sSupPr>
                        <m:ctrlPr>
                          <a:rPr lang="en-US" i="1">
                            <a:latin typeface="Cambria Math" panose="02040503050406030204" pitchFamily="18" charset="0"/>
                          </a:rPr>
                        </m:ctrlPr>
                      </m:sSupPr>
                      <m:e>
                        <m:r>
                          <a:rPr lang="en-US" i="1">
                            <a:latin typeface="Cambria Math" panose="02040503050406030204" pitchFamily="18" charset="0"/>
                          </a:rPr>
                          <m:t>𝑐𝑜𝑠</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𝛼</m:t>
                    </m:r>
                  </m:oMath>
                </a14:m>
                <a:r>
                  <a:rPr 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convolution theorem:</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F{</a:t>
                </a:r>
                <a:r>
                  <a:rPr lang="en-US" i="1" dirty="0">
                    <a:latin typeface="Times New Roman" panose="02020603050405020304" pitchFamily="18" charset="0"/>
                    <a:cs typeface="Times New Roman" panose="02020603050405020304" pitchFamily="18" charset="0"/>
                    <a:sym typeface="Symbol" panose="05050102010706020507" pitchFamily="18" charset="2"/>
                  </a:rPr>
                  <a:t>g</a:t>
                </a:r>
                <a:r>
                  <a:rPr lang="en-US" dirty="0">
                    <a:latin typeface="Times New Roman" panose="02020603050405020304" pitchFamily="18" charset="0"/>
                    <a:cs typeface="Times New Roman" panose="02020603050405020304" pitchFamily="18" charset="0"/>
                    <a:sym typeface="Symbol" panose="05050102010706020507" pitchFamily="18" charset="2"/>
                  </a:rPr>
                  <a:t>} = F{</a:t>
                </a:r>
                <a:r>
                  <a:rPr lang="en-US" i="1" dirty="0" err="1">
                    <a:latin typeface="Times New Roman" panose="02020603050405020304" pitchFamily="18" charset="0"/>
                    <a:cs typeface="Times New Roman" panose="02020603050405020304" pitchFamily="18" charset="0"/>
                    <a:sym typeface="Symbol" panose="05050102010706020507" pitchFamily="18" charset="2"/>
                  </a:rPr>
                  <a:t>f</a:t>
                </a:r>
                <a:r>
                  <a:rPr lang="en-US" dirty="0" err="1">
                    <a:latin typeface="Times New Roman" panose="02020603050405020304" pitchFamily="18" charset="0"/>
                    <a:cs typeface="Times New Roman" panose="02020603050405020304" pitchFamily="18" charset="0"/>
                    <a:sym typeface="Symbol" panose="05050102010706020507" pitchFamily="18" charset="2"/>
                  </a:rPr>
                  <a:t></a:t>
                </a:r>
                <a:r>
                  <a:rPr lang="en-US" i="1" dirty="0" err="1">
                    <a:latin typeface="Times New Roman" panose="02020603050405020304" pitchFamily="18" charset="0"/>
                    <a:cs typeface="Times New Roman" panose="02020603050405020304" pitchFamily="18" charset="0"/>
                    <a:sym typeface="Symbol" panose="05050102010706020507" pitchFamily="18" charset="2"/>
                  </a:rPr>
                  <a:t>g</a:t>
                </a:r>
                <a:r>
                  <a:rPr lang="en-US" dirty="0">
                    <a:latin typeface="Times New Roman" panose="02020603050405020304" pitchFamily="18" charset="0"/>
                    <a:cs typeface="Times New Roman" panose="02020603050405020304" pitchFamily="18" charset="0"/>
                    <a:sym typeface="Symbol" panose="05050102010706020507" pitchFamily="18" charset="2"/>
                  </a:rPr>
                  <a:t>} = F{</a:t>
                </a:r>
                <a:r>
                  <a:rPr lang="en-US" i="1" dirty="0">
                    <a:latin typeface="Times New Roman" panose="02020603050405020304" pitchFamily="18" charset="0"/>
                    <a:cs typeface="Times New Roman" panose="02020603050405020304" pitchFamily="18" charset="0"/>
                    <a:sym typeface="Symbol" panose="05050102010706020507" pitchFamily="18" charset="2"/>
                  </a:rPr>
                  <a:t>f</a:t>
                </a:r>
                <a:r>
                  <a:rPr lang="en-US" dirty="0">
                    <a:latin typeface="Times New Roman" panose="02020603050405020304" pitchFamily="18" charset="0"/>
                    <a:cs typeface="Times New Roman" panose="02020603050405020304" pitchFamily="18" charset="0"/>
                    <a:sym typeface="Symbol" panose="05050102010706020507" pitchFamily="18" charset="2"/>
                  </a:rPr>
                  <a:t>}  F{</a:t>
                </a:r>
                <a:r>
                  <a:rPr lang="en-US" i="1" dirty="0">
                    <a:latin typeface="Times New Roman" panose="02020603050405020304" pitchFamily="18" charset="0"/>
                    <a:cs typeface="Times New Roman" panose="02020603050405020304" pitchFamily="18" charset="0"/>
                    <a:sym typeface="Symbol" panose="05050102010706020507" pitchFamily="18" charset="2"/>
                  </a:rPr>
                  <a:t>h</a:t>
                </a:r>
                <a:r>
                  <a:rPr lang="en-US" dirty="0">
                    <a:latin typeface="Times New Roman" panose="02020603050405020304" pitchFamily="18" charset="0"/>
                    <a:cs typeface="Times New Roman" panose="02020603050405020304" pitchFamily="18" charset="0"/>
                    <a:sym typeface="Symbol" panose="05050102010706020507" pitchFamily="18" charset="2"/>
                  </a:rPr>
                  <a:t>}</a:t>
                </a:r>
              </a:p>
              <a:p>
                <a:pPr marL="0" indent="0">
                  <a:buNone/>
                </a:pPr>
                <a:r>
                  <a:rPr lang="en-US" dirty="0">
                    <a:latin typeface="Times New Roman" panose="02020603050405020304" pitchFamily="18" charset="0"/>
                    <a:cs typeface="Times New Roman" panose="02020603050405020304" pitchFamily="18" charset="0"/>
                  </a:rPr>
                  <a:t> show  that the Fourier transform of the aperture function, F(g(</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G(k), representing the field distribution of the diffraction can be found from the products of F(</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and H(</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C153C348-2F4E-4D65-92D9-EB7741FB7B68}"/>
                  </a:ext>
                </a:extLst>
              </p:cNvPr>
              <p:cNvSpPr>
                <a:spLocks noGrp="1" noRot="1" noChangeAspect="1" noMove="1" noResize="1" noEditPoints="1" noAdjustHandles="1" noChangeArrowheads="1" noChangeShapeType="1" noTextEdit="1"/>
              </p:cNvSpPr>
              <p:nvPr>
                <p:ph idx="1"/>
              </p:nvPr>
            </p:nvSpPr>
            <p:spPr>
              <a:xfrm>
                <a:off x="7859485" y="2198914"/>
                <a:ext cx="3987075" cy="3670180"/>
              </a:xfrm>
              <a:blipFill>
                <a:blip r:embed="rId3"/>
                <a:stretch>
                  <a:fillRect l="-3823" t="-1827" r="-5352" b="-498"/>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5136B44B-00CF-4185-8DA4-7C8982210C2B}"/>
              </a:ext>
            </a:extLst>
          </p:cNvPr>
          <p:cNvSpPr>
            <a:spLocks noGrp="1"/>
          </p:cNvSpPr>
          <p:nvPr>
            <p:ph type="sldNum" sz="quarter" idx="12"/>
          </p:nvPr>
        </p:nvSpPr>
        <p:spPr>
          <a:xfrm>
            <a:off x="9900458" y="6459785"/>
            <a:ext cx="1312025" cy="365125"/>
          </a:xfrm>
        </p:spPr>
        <p:txBody>
          <a:bodyPr>
            <a:normAutofit/>
          </a:bodyPr>
          <a:lstStyle/>
          <a:p>
            <a:pPr>
              <a:spcAft>
                <a:spcPts val="600"/>
              </a:spcAft>
            </a:pPr>
            <a:fld id="{1E5607C3-F4B7-4887-97A5-ACF476959777}" type="slidenum">
              <a:rPr lang="en-US" smtClean="0"/>
              <a:pPr>
                <a:spcAft>
                  <a:spcPts val="600"/>
                </a:spcAft>
              </a:pPr>
              <a:t>21</a:t>
            </a:fld>
            <a:endParaRPr lang="en-US"/>
          </a:p>
        </p:txBody>
      </p:sp>
      <p:sp>
        <p:nvSpPr>
          <p:cNvPr id="11" name="TextBox 10">
            <a:extLst>
              <a:ext uri="{FF2B5EF4-FFF2-40B4-BE49-F238E27FC236}">
                <a16:creationId xmlns:a16="http://schemas.microsoft.com/office/drawing/2014/main" id="{C3831F35-7843-4693-9B9D-2A600B885F09}"/>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7</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4146E7C-C126-4442-8FBD-157707A9C373}"/>
                  </a:ext>
                </a:extLst>
              </p:cNvPr>
              <p:cNvSpPr txBox="1"/>
              <p:nvPr/>
            </p:nvSpPr>
            <p:spPr>
              <a:xfrm>
                <a:off x="1411549" y="4034004"/>
                <a:ext cx="1358497" cy="4999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400" b="1" i="1" smtClean="0">
                              <a:solidFill>
                                <a:srgbClr val="FF0000"/>
                              </a:solidFill>
                              <a:latin typeface="Cambria Math" panose="02040503050406030204" pitchFamily="18" charset="0"/>
                            </a:rPr>
                          </m:ctrlPr>
                        </m:funcPr>
                        <m:fName>
                          <m:r>
                            <a:rPr lang="en-US" sz="1400" b="1" i="0" smtClean="0">
                              <a:solidFill>
                                <a:srgbClr val="FF0000"/>
                              </a:solidFill>
                              <a:latin typeface="Cambria Math" panose="02040503050406030204" pitchFamily="18" charset="0"/>
                            </a:rPr>
                            <m:t>𝐬𝐢𝐧𝐜</m:t>
                          </m:r>
                        </m:fName>
                        <m:e>
                          <m:f>
                            <m:fPr>
                              <m:ctrlPr>
                                <a:rPr lang="en-US" sz="1400" b="1" i="1" smtClean="0">
                                  <a:solidFill>
                                    <a:srgbClr val="FF0000"/>
                                  </a:solidFill>
                                  <a:latin typeface="Cambria Math" panose="02040503050406030204" pitchFamily="18" charset="0"/>
                                </a:rPr>
                              </m:ctrlPr>
                            </m:fPr>
                            <m:num>
                              <m:r>
                                <a:rPr lang="en-US" sz="1400" b="1" i="1" smtClean="0">
                                  <a:solidFill>
                                    <a:srgbClr val="FF0000"/>
                                  </a:solidFill>
                                  <a:latin typeface="Cambria Math" panose="02040503050406030204" pitchFamily="18" charset="0"/>
                                </a:rPr>
                                <m:t>𝒌𝒃</m:t>
                              </m:r>
                            </m:num>
                            <m:den>
                              <m:r>
                                <a:rPr lang="en-US" sz="1400" b="1" i="1" smtClean="0">
                                  <a:solidFill>
                                    <a:srgbClr val="FF0000"/>
                                  </a:solidFill>
                                  <a:latin typeface="Cambria Math" panose="02040503050406030204" pitchFamily="18" charset="0"/>
                                </a:rPr>
                                <m:t>𝟐</m:t>
                              </m:r>
                            </m:den>
                          </m:f>
                        </m:e>
                      </m:func>
                    </m:oMath>
                  </m:oMathPara>
                </a14:m>
                <a:endParaRPr lang="en-US" b="1" dirty="0"/>
              </a:p>
            </p:txBody>
          </p:sp>
        </mc:Choice>
        <mc:Fallback xmlns="">
          <p:sp>
            <p:nvSpPr>
              <p:cNvPr id="6" name="TextBox 5">
                <a:extLst>
                  <a:ext uri="{FF2B5EF4-FFF2-40B4-BE49-F238E27FC236}">
                    <a16:creationId xmlns:a16="http://schemas.microsoft.com/office/drawing/2014/main" id="{C4146E7C-C126-4442-8FBD-157707A9C373}"/>
                  </a:ext>
                </a:extLst>
              </p:cNvPr>
              <p:cNvSpPr txBox="1">
                <a:spLocks noRot="1" noChangeAspect="1" noMove="1" noResize="1" noEditPoints="1" noAdjustHandles="1" noChangeArrowheads="1" noChangeShapeType="1" noTextEdit="1"/>
              </p:cNvSpPr>
              <p:nvPr/>
            </p:nvSpPr>
            <p:spPr>
              <a:xfrm>
                <a:off x="1411549" y="4034004"/>
                <a:ext cx="1358497" cy="499945"/>
              </a:xfrm>
              <a:prstGeom prst="rect">
                <a:avLst/>
              </a:prstGeom>
              <a:blipFill>
                <a:blip r:embed="rId4"/>
                <a:stretch>
                  <a:fillRect b="-1220"/>
                </a:stretch>
              </a:blipFill>
            </p:spPr>
            <p:txBody>
              <a:bodyPr/>
              <a:lstStyle/>
              <a:p>
                <a:r>
                  <a:rPr lang="en-US">
                    <a:noFill/>
                  </a:rPr>
                  <a:t> </a:t>
                </a:r>
              </a:p>
            </p:txBody>
          </p:sp>
        </mc:Fallback>
      </mc:AlternateContent>
    </p:spTree>
    <p:extLst>
      <p:ext uri="{BB962C8B-B14F-4D97-AF65-F5344CB8AC3E}">
        <p14:creationId xmlns:p14="http://schemas.microsoft.com/office/powerpoint/2010/main" val="2526336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D959-B5C9-4587-8771-5E091CA2FB2E}"/>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Intensity from double slit diffraction</a:t>
            </a:r>
          </a:p>
        </p:txBody>
      </p:sp>
      <p:sp>
        <p:nvSpPr>
          <p:cNvPr id="4" name="Slide Number Placeholder 3">
            <a:extLst>
              <a:ext uri="{FF2B5EF4-FFF2-40B4-BE49-F238E27FC236}">
                <a16:creationId xmlns:a16="http://schemas.microsoft.com/office/drawing/2014/main" id="{C4891C72-7D04-49BC-9B46-6FE0FB253A4A}"/>
              </a:ext>
            </a:extLst>
          </p:cNvPr>
          <p:cNvSpPr>
            <a:spLocks noGrp="1"/>
          </p:cNvSpPr>
          <p:nvPr>
            <p:ph type="sldNum" sz="quarter" idx="12"/>
          </p:nvPr>
        </p:nvSpPr>
        <p:spPr/>
        <p:txBody>
          <a:bodyPr/>
          <a:lstStyle/>
          <a:p>
            <a:fld id="{1E5607C3-F4B7-4887-97A5-ACF476959777}" type="slidenum">
              <a:rPr lang="en-US" smtClean="0"/>
              <a:t>22</a:t>
            </a:fld>
            <a:endParaRPr lang="en-US"/>
          </a:p>
        </p:txBody>
      </p:sp>
      <p:pic>
        <p:nvPicPr>
          <p:cNvPr id="5" name="Picture 4">
            <a:extLst>
              <a:ext uri="{FF2B5EF4-FFF2-40B4-BE49-F238E27FC236}">
                <a16:creationId xmlns:a16="http://schemas.microsoft.com/office/drawing/2014/main" id="{196E7C6D-7CF8-4B26-AD44-ED69EF8C9C96}"/>
              </a:ext>
            </a:extLst>
          </p:cNvPr>
          <p:cNvPicPr>
            <a:picLocks noChangeAspect="1"/>
          </p:cNvPicPr>
          <p:nvPr/>
        </p:nvPicPr>
        <p:blipFill>
          <a:blip r:embed="rId2"/>
          <a:stretch>
            <a:fillRect/>
          </a:stretch>
        </p:blipFill>
        <p:spPr>
          <a:xfrm>
            <a:off x="1497319" y="1978898"/>
            <a:ext cx="6924675" cy="3724275"/>
          </a:xfrm>
          <a:prstGeom prst="rect">
            <a:avLst/>
          </a:prstGeom>
        </p:spPr>
      </p:pic>
      <p:sp>
        <p:nvSpPr>
          <p:cNvPr id="9" name="Rectangle 8">
            <a:extLst>
              <a:ext uri="{FF2B5EF4-FFF2-40B4-BE49-F238E27FC236}">
                <a16:creationId xmlns:a16="http://schemas.microsoft.com/office/drawing/2014/main" id="{8A3715EE-5D2B-4A25-A815-5F87889AE510}"/>
              </a:ext>
            </a:extLst>
          </p:cNvPr>
          <p:cNvSpPr/>
          <p:nvPr/>
        </p:nvSpPr>
        <p:spPr>
          <a:xfrm>
            <a:off x="2011680" y="6386731"/>
            <a:ext cx="9144000" cy="369332"/>
          </a:xfrm>
          <a:prstGeom prst="rect">
            <a:avLst/>
          </a:prstGeom>
        </p:spPr>
        <p:txBody>
          <a:bodyPr wrap="square">
            <a:spAutoFit/>
          </a:bodyPr>
          <a:lstStyle/>
          <a:p>
            <a:r>
              <a:rPr lang="en-US" dirty="0"/>
              <a:t>https://openstax.org/books/university-physics-volume-3/pages/4-3-double-slit-diffraction</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EA476F2-4623-4E84-A0A4-73F094182BC8}"/>
                  </a:ext>
                </a:extLst>
              </p:cNvPr>
              <p:cNvSpPr/>
              <p:nvPr/>
            </p:nvSpPr>
            <p:spPr>
              <a:xfrm>
                <a:off x="8588247" y="3411058"/>
                <a:ext cx="2766463" cy="582147"/>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𝐼</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r>
                      <a:rPr lang="en-US" i="1">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0</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𝑠𝑖𝑛</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𝛽</m:t>
                            </m:r>
                          </m:num>
                          <m:den>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𝛽</m:t>
                                </m:r>
                              </m:e>
                              <m:sup>
                                <m:r>
                                  <a:rPr lang="en-US" i="1">
                                    <a:latin typeface="Cambria Math" panose="02040503050406030204" pitchFamily="18" charset="0"/>
                                  </a:rPr>
                                  <m:t>2</m:t>
                                </m:r>
                              </m:sup>
                            </m:sSup>
                          </m:den>
                        </m:f>
                      </m:e>
                    </m:d>
                    <m:sSup>
                      <m:sSupPr>
                        <m:ctrlPr>
                          <a:rPr lang="en-US" i="1">
                            <a:latin typeface="Cambria Math" panose="02040503050406030204" pitchFamily="18" charset="0"/>
                          </a:rPr>
                        </m:ctrlPr>
                      </m:sSupPr>
                      <m:e>
                        <m:r>
                          <a:rPr lang="en-US" i="1">
                            <a:latin typeface="Cambria Math" panose="02040503050406030204" pitchFamily="18" charset="0"/>
                          </a:rPr>
                          <m:t>𝑐𝑜𝑠</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𝛼</m:t>
                    </m:r>
                  </m:oMath>
                </a14:m>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10" name="Rectangle 9">
                <a:extLst>
                  <a:ext uri="{FF2B5EF4-FFF2-40B4-BE49-F238E27FC236}">
                    <a16:creationId xmlns:a16="http://schemas.microsoft.com/office/drawing/2014/main" id="{DEA476F2-4623-4E84-A0A4-73F094182BC8}"/>
                  </a:ext>
                </a:extLst>
              </p:cNvPr>
              <p:cNvSpPr>
                <a:spLocks noRot="1" noChangeAspect="1" noMove="1" noResize="1" noEditPoints="1" noAdjustHandles="1" noChangeArrowheads="1" noChangeShapeType="1" noTextEdit="1"/>
              </p:cNvSpPr>
              <p:nvPr/>
            </p:nvSpPr>
            <p:spPr>
              <a:xfrm>
                <a:off x="8588247" y="3411058"/>
                <a:ext cx="2766463" cy="582147"/>
              </a:xfrm>
              <a:prstGeom prst="rect">
                <a:avLst/>
              </a:prstGeom>
              <a:blipFill>
                <a:blip r:embed="rId3"/>
                <a:stretch>
                  <a:fillRect l="-1982"/>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5022EFBF-BB43-4BA8-AA6E-B0CDEC466EC1}"/>
              </a:ext>
            </a:extLst>
          </p:cNvPr>
          <p:cNvGrpSpPr/>
          <p:nvPr/>
        </p:nvGrpSpPr>
        <p:grpSpPr>
          <a:xfrm>
            <a:off x="8663330" y="2352583"/>
            <a:ext cx="2114161" cy="985421"/>
            <a:chOff x="8663330" y="2352583"/>
            <a:chExt cx="2114161" cy="985421"/>
          </a:xfrm>
        </p:grpSpPr>
        <p:cxnSp>
          <p:nvCxnSpPr>
            <p:cNvPr id="16" name="Straight Connector 15">
              <a:extLst>
                <a:ext uri="{FF2B5EF4-FFF2-40B4-BE49-F238E27FC236}">
                  <a16:creationId xmlns:a16="http://schemas.microsoft.com/office/drawing/2014/main" id="{7ED1D895-AD61-470D-A7BA-1A9DCB0BF23E}"/>
                </a:ext>
              </a:extLst>
            </p:cNvPr>
            <p:cNvCxnSpPr/>
            <p:nvPr/>
          </p:nvCxnSpPr>
          <p:spPr>
            <a:xfrm>
              <a:off x="8663330" y="2352583"/>
              <a:ext cx="211416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68A5F28-0F61-4D92-BA08-3B7470B1D917}"/>
                </a:ext>
              </a:extLst>
            </p:cNvPr>
            <p:cNvCxnSpPr/>
            <p:nvPr/>
          </p:nvCxnSpPr>
          <p:spPr>
            <a:xfrm>
              <a:off x="10768614" y="2361460"/>
              <a:ext cx="0" cy="976544"/>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8D249A11-287B-4623-8FBE-604BA77A01F0}"/>
              </a:ext>
            </a:extLst>
          </p:cNvPr>
          <p:cNvGrpSpPr/>
          <p:nvPr/>
        </p:nvGrpSpPr>
        <p:grpSpPr>
          <a:xfrm>
            <a:off x="8663330" y="2774646"/>
            <a:ext cx="1477929" cy="488272"/>
            <a:chOff x="9292165" y="2583798"/>
            <a:chExt cx="1477929" cy="488272"/>
          </a:xfrm>
        </p:grpSpPr>
        <p:cxnSp>
          <p:nvCxnSpPr>
            <p:cNvPr id="21" name="Straight Connector 20">
              <a:extLst>
                <a:ext uri="{FF2B5EF4-FFF2-40B4-BE49-F238E27FC236}">
                  <a16:creationId xmlns:a16="http://schemas.microsoft.com/office/drawing/2014/main" id="{FB4DACE1-8441-4C54-91C8-406F27699C07}"/>
                </a:ext>
              </a:extLst>
            </p:cNvPr>
            <p:cNvCxnSpPr>
              <a:cxnSpLocks/>
            </p:cNvCxnSpPr>
            <p:nvPr/>
          </p:nvCxnSpPr>
          <p:spPr>
            <a:xfrm>
              <a:off x="9292165" y="2583798"/>
              <a:ext cx="1476449" cy="2032"/>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21CD2EE-08DA-46B6-A110-4A8E9C1DA68E}"/>
                </a:ext>
              </a:extLst>
            </p:cNvPr>
            <p:cNvCxnSpPr>
              <a:cxnSpLocks/>
            </p:cNvCxnSpPr>
            <p:nvPr/>
          </p:nvCxnSpPr>
          <p:spPr>
            <a:xfrm>
              <a:off x="10770094" y="2583798"/>
              <a:ext cx="0" cy="488272"/>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D26548E-C2C3-4959-9BC2-6701B5D017B2}"/>
                  </a:ext>
                </a:extLst>
              </p:cNvPr>
              <p:cNvSpPr txBox="1"/>
              <p:nvPr/>
            </p:nvSpPr>
            <p:spPr>
              <a:xfrm>
                <a:off x="9958806" y="4233483"/>
                <a:ext cx="1253677" cy="397481"/>
              </a:xfrm>
              <a:prstGeom prst="rect">
                <a:avLst/>
              </a:prstGeom>
              <a:noFill/>
            </p:spPr>
            <p:txBody>
              <a:bodyPr wrap="none" lIns="0" tIns="0" rIns="0" bIns="0"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𝑘𝑎</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𝑘𝑏</m:t>
                        </m:r>
                      </m:num>
                      <m:den>
                        <m:r>
                          <a:rPr lang="en-US" b="0" i="1" dirty="0" smtClean="0">
                            <a:latin typeface="Cambria Math" panose="02040503050406030204" pitchFamily="18" charset="0"/>
                            <a:ea typeface="Cambria Math" panose="02040503050406030204" pitchFamily="18" charset="0"/>
                          </a:rPr>
                          <m:t>2</m:t>
                        </m:r>
                      </m:den>
                    </m:f>
                  </m:oMath>
                </a14:m>
                <a:endParaRPr lang="en-US" dirty="0"/>
              </a:p>
            </p:txBody>
          </p:sp>
        </mc:Choice>
        <mc:Fallback xmlns="">
          <p:sp>
            <p:nvSpPr>
              <p:cNvPr id="30" name="TextBox 29">
                <a:extLst>
                  <a:ext uri="{FF2B5EF4-FFF2-40B4-BE49-F238E27FC236}">
                    <a16:creationId xmlns:a16="http://schemas.microsoft.com/office/drawing/2014/main" id="{0D26548E-C2C3-4959-9BC2-6701B5D017B2}"/>
                  </a:ext>
                </a:extLst>
              </p:cNvPr>
              <p:cNvSpPr txBox="1">
                <a:spLocks noRot="1" noChangeAspect="1" noMove="1" noResize="1" noEditPoints="1" noAdjustHandles="1" noChangeArrowheads="1" noChangeShapeType="1" noTextEdit="1"/>
              </p:cNvSpPr>
              <p:nvPr/>
            </p:nvSpPr>
            <p:spPr>
              <a:xfrm>
                <a:off x="9958806" y="4233483"/>
                <a:ext cx="1253677" cy="397481"/>
              </a:xfrm>
              <a:prstGeom prst="rect">
                <a:avLst/>
              </a:prstGeom>
              <a:blipFill>
                <a:blip r:embed="rId4"/>
                <a:stretch>
                  <a:fillRect l="-4878" t="-3030" r="-4878" b="-21212"/>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7AACFFE2-1059-4E38-88C4-B8442DAA5BBD}"/>
              </a:ext>
            </a:extLst>
          </p:cNvPr>
          <p:cNvSpPr txBox="1"/>
          <p:nvPr/>
        </p:nvSpPr>
        <p:spPr>
          <a:xfrm>
            <a:off x="9958806" y="4827674"/>
            <a:ext cx="1757778" cy="646331"/>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slit space</a:t>
            </a:r>
          </a:p>
          <a:p>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 slit width</a:t>
            </a:r>
          </a:p>
        </p:txBody>
      </p:sp>
    </p:spTree>
    <p:extLst>
      <p:ext uri="{BB962C8B-B14F-4D97-AF65-F5344CB8AC3E}">
        <p14:creationId xmlns:p14="http://schemas.microsoft.com/office/powerpoint/2010/main" val="127853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B05E86-07BE-43B8-8130-896D23496EBB}" type="slidenum">
              <a:rPr lang="en-US" smtClean="0"/>
              <a:t>23</a:t>
            </a:fld>
            <a:endParaRPr lang="en-US"/>
          </a:p>
        </p:txBody>
      </p:sp>
      <p:pic>
        <p:nvPicPr>
          <p:cNvPr id="5" name="Picture 4"/>
          <p:cNvPicPr>
            <a:picLocks noChangeAspect="1"/>
          </p:cNvPicPr>
          <p:nvPr/>
        </p:nvPicPr>
        <p:blipFill rotWithShape="1">
          <a:blip r:embed="rId2"/>
          <a:srcRect t="27667" b="8780"/>
          <a:stretch/>
        </p:blipFill>
        <p:spPr>
          <a:xfrm>
            <a:off x="770721" y="3174999"/>
            <a:ext cx="9886204" cy="2341881"/>
          </a:xfrm>
          <a:prstGeom prst="rect">
            <a:avLst/>
          </a:prstGeom>
        </p:spPr>
      </p:pic>
      <p:sp>
        <p:nvSpPr>
          <p:cNvPr id="2" name="TextBox 1">
            <a:extLst>
              <a:ext uri="{FF2B5EF4-FFF2-40B4-BE49-F238E27FC236}">
                <a16:creationId xmlns:a16="http://schemas.microsoft.com/office/drawing/2014/main" id="{54F28B0A-1BD1-4A43-9308-B180529D5905}"/>
              </a:ext>
            </a:extLst>
          </p:cNvPr>
          <p:cNvSpPr txBox="1"/>
          <p:nvPr/>
        </p:nvSpPr>
        <p:spPr>
          <a:xfrm>
            <a:off x="589280" y="493325"/>
            <a:ext cx="11308080" cy="224676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Example 8</a:t>
            </a:r>
          </a:p>
          <a:p>
            <a:endParaRPr lang="en-US" sz="2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Sketch the convolution of the two functions in the figure below.</a:t>
            </a:r>
          </a:p>
          <a:p>
            <a:pPr marL="285750" indent="-28575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Find the Fourier transform of the convolution by using the convolution theorem. </a:t>
            </a:r>
          </a:p>
        </p:txBody>
      </p:sp>
      <p:sp>
        <p:nvSpPr>
          <p:cNvPr id="3" name="TextBox 2">
            <a:extLst>
              <a:ext uri="{FF2B5EF4-FFF2-40B4-BE49-F238E27FC236}">
                <a16:creationId xmlns:a16="http://schemas.microsoft.com/office/drawing/2014/main" id="{032E5819-0881-4CB6-9B77-DC3576A56990}"/>
              </a:ext>
            </a:extLst>
          </p:cNvPr>
          <p:cNvSpPr txBox="1"/>
          <p:nvPr/>
        </p:nvSpPr>
        <p:spPr>
          <a:xfrm>
            <a:off x="7020560" y="5669279"/>
            <a:ext cx="1259840"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h</a:t>
            </a:r>
            <a:r>
              <a:rPr lang="en-US" sz="2400" b="1" dirty="0">
                <a:latin typeface="Times New Roman" panose="02020603050405020304" pitchFamily="18" charset="0"/>
                <a:cs typeface="Times New Roman" panose="02020603050405020304" pitchFamily="18" charset="0"/>
              </a:rPr>
              <a:t>(x)</a:t>
            </a:r>
          </a:p>
        </p:txBody>
      </p:sp>
      <p:sp>
        <p:nvSpPr>
          <p:cNvPr id="6" name="TextBox 5">
            <a:extLst>
              <a:ext uri="{FF2B5EF4-FFF2-40B4-BE49-F238E27FC236}">
                <a16:creationId xmlns:a16="http://schemas.microsoft.com/office/drawing/2014/main" id="{9A35B6A6-6E11-4DD7-A258-07315B9B32E6}"/>
              </a:ext>
            </a:extLst>
          </p:cNvPr>
          <p:cNvSpPr txBox="1"/>
          <p:nvPr/>
        </p:nvSpPr>
        <p:spPr>
          <a:xfrm>
            <a:off x="3190240" y="5669280"/>
            <a:ext cx="1259840"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f</a:t>
            </a:r>
            <a:r>
              <a:rPr lang="en-US" sz="2400" b="1" dirty="0">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594226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00C4-ECD8-4070-B3C7-EFBC715169C6}"/>
              </a:ext>
            </a:extLst>
          </p:cNvPr>
          <p:cNvSpPr>
            <a:spLocks noGrp="1"/>
          </p:cNvSpPr>
          <p:nvPr>
            <p:ph type="title"/>
          </p:nvPr>
        </p:nvSpPr>
        <p:spPr>
          <a:xfrm>
            <a:off x="1097280" y="286604"/>
            <a:ext cx="10058400" cy="968440"/>
          </a:xfrm>
        </p:spPr>
        <p:txBody>
          <a:bodyPr/>
          <a:lstStyle/>
          <a:p>
            <a:r>
              <a:rPr lang="en-US" b="1" dirty="0">
                <a:latin typeface="Times New Roman" panose="02020603050405020304" pitchFamily="18" charset="0"/>
                <a:cs typeface="Times New Roman" panose="02020603050405020304" pitchFamily="18" charset="0"/>
              </a:rPr>
              <a:t>Solution</a:t>
            </a:r>
          </a:p>
        </p:txBody>
      </p:sp>
      <p:sp>
        <p:nvSpPr>
          <p:cNvPr id="3" name="Content Placeholder 2">
            <a:extLst>
              <a:ext uri="{FF2B5EF4-FFF2-40B4-BE49-F238E27FC236}">
                <a16:creationId xmlns:a16="http://schemas.microsoft.com/office/drawing/2014/main" id="{93F236F3-816D-465A-B20F-FBC3C70CAC1C}"/>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3B05E86-07BE-43B8-8130-896D23496EBB}" type="slidenum">
              <a:rPr lang="en-US" smtClean="0"/>
              <a:t>24</a:t>
            </a:fld>
            <a:endParaRPr lang="en-US"/>
          </a:p>
        </p:txBody>
      </p:sp>
      <p:pic>
        <p:nvPicPr>
          <p:cNvPr id="5" name="Picture 4"/>
          <p:cNvPicPr>
            <a:picLocks noChangeAspect="1"/>
          </p:cNvPicPr>
          <p:nvPr/>
        </p:nvPicPr>
        <p:blipFill rotWithShape="1">
          <a:blip r:embed="rId2"/>
          <a:srcRect t="28518" b="4483"/>
          <a:stretch/>
        </p:blipFill>
        <p:spPr>
          <a:xfrm>
            <a:off x="886642" y="1280101"/>
            <a:ext cx="9886204" cy="2468824"/>
          </a:xfrm>
          <a:prstGeom prst="rect">
            <a:avLst/>
          </a:prstGeom>
        </p:spPr>
      </p:pic>
      <p:pic>
        <p:nvPicPr>
          <p:cNvPr id="6" name="Picture 5"/>
          <p:cNvPicPr>
            <a:picLocks noChangeAspect="1"/>
          </p:cNvPicPr>
          <p:nvPr/>
        </p:nvPicPr>
        <p:blipFill>
          <a:blip r:embed="rId3"/>
          <a:stretch>
            <a:fillRect/>
          </a:stretch>
        </p:blipFill>
        <p:spPr>
          <a:xfrm>
            <a:off x="1876033" y="3577496"/>
            <a:ext cx="8494525" cy="2377969"/>
          </a:xfrm>
          <a:prstGeom prst="rect">
            <a:avLst/>
          </a:prstGeom>
        </p:spPr>
      </p:pic>
      <p:sp>
        <p:nvSpPr>
          <p:cNvPr id="7" name="Rectangle 6"/>
          <p:cNvSpPr/>
          <p:nvPr/>
        </p:nvSpPr>
        <p:spPr>
          <a:xfrm>
            <a:off x="-3669262" y="3530422"/>
            <a:ext cx="8346140" cy="2634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395EBD3-F00F-46D5-90BC-3C389EE1B613}"/>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8</a:t>
            </a:r>
          </a:p>
        </p:txBody>
      </p:sp>
      <p:sp>
        <p:nvSpPr>
          <p:cNvPr id="9" name="Rectangle 8">
            <a:extLst>
              <a:ext uri="{FF2B5EF4-FFF2-40B4-BE49-F238E27FC236}">
                <a16:creationId xmlns:a16="http://schemas.microsoft.com/office/drawing/2014/main" id="{51DBD0AE-F0D2-485F-9A86-C2597D66D2C6}"/>
              </a:ext>
            </a:extLst>
          </p:cNvPr>
          <p:cNvSpPr/>
          <p:nvPr/>
        </p:nvSpPr>
        <p:spPr>
          <a:xfrm>
            <a:off x="5566299" y="3577496"/>
            <a:ext cx="2627790" cy="2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02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BF1E4-DAA0-4651-9F85-4505F76F8590}"/>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Detail of solution</a:t>
            </a:r>
          </a:p>
        </p:txBody>
      </p:sp>
      <p:sp>
        <p:nvSpPr>
          <p:cNvPr id="3" name="Content Placeholder 2">
            <a:extLst>
              <a:ext uri="{FF2B5EF4-FFF2-40B4-BE49-F238E27FC236}">
                <a16:creationId xmlns:a16="http://schemas.microsoft.com/office/drawing/2014/main" id="{C73C198B-C73B-433E-A8F3-B17690A24B7D}"/>
              </a:ext>
            </a:extLst>
          </p:cNvPr>
          <p:cNvSpPr>
            <a:spLocks noGrp="1"/>
          </p:cNvSpPr>
          <p:nvPr>
            <p:ph idx="1"/>
          </p:nvPr>
        </p:nvSpPr>
        <p:spPr>
          <a:xfrm>
            <a:off x="1097280" y="1845734"/>
            <a:ext cx="6380480"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have to follow three steps of operation : finding reflection, shifting and determine the convolution.</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FD0963C-4470-417E-9167-7C69E4B348D4}"/>
              </a:ext>
            </a:extLst>
          </p:cNvPr>
          <p:cNvSpPr>
            <a:spLocks noGrp="1"/>
          </p:cNvSpPr>
          <p:nvPr>
            <p:ph type="sldNum" sz="quarter" idx="12"/>
          </p:nvPr>
        </p:nvSpPr>
        <p:spPr/>
        <p:txBody>
          <a:bodyPr/>
          <a:lstStyle/>
          <a:p>
            <a:fld id="{1E5607C3-F4B7-4887-97A5-ACF476959777}" type="slidenum">
              <a:rPr lang="en-US" smtClean="0"/>
              <a:t>25</a:t>
            </a:fld>
            <a:endParaRPr lang="en-US"/>
          </a:p>
        </p:txBody>
      </p:sp>
      <p:grpSp>
        <p:nvGrpSpPr>
          <p:cNvPr id="10" name="Group 9">
            <a:extLst>
              <a:ext uri="{FF2B5EF4-FFF2-40B4-BE49-F238E27FC236}">
                <a16:creationId xmlns:a16="http://schemas.microsoft.com/office/drawing/2014/main" id="{5AA1DCFC-253E-4291-9E36-C7F52CAC9FB8}"/>
              </a:ext>
            </a:extLst>
          </p:cNvPr>
          <p:cNvGrpSpPr/>
          <p:nvPr/>
        </p:nvGrpSpPr>
        <p:grpSpPr>
          <a:xfrm>
            <a:off x="3779519" y="3053679"/>
            <a:ext cx="3540195" cy="2812635"/>
            <a:chOff x="3779519" y="3053679"/>
            <a:chExt cx="3540195" cy="2812635"/>
          </a:xfrm>
        </p:grpSpPr>
        <p:pic>
          <p:nvPicPr>
            <p:cNvPr id="7" name="Picture 6">
              <a:extLst>
                <a:ext uri="{FF2B5EF4-FFF2-40B4-BE49-F238E27FC236}">
                  <a16:creationId xmlns:a16="http://schemas.microsoft.com/office/drawing/2014/main" id="{C81A10D2-C18D-43FD-94F8-3413F2992863}"/>
                </a:ext>
              </a:extLst>
            </p:cNvPr>
            <p:cNvPicPr>
              <a:picLocks noChangeAspect="1"/>
            </p:cNvPicPr>
            <p:nvPr/>
          </p:nvPicPr>
          <p:blipFill rotWithShape="1">
            <a:blip r:embed="rId2"/>
            <a:srcRect l="9724" r="50000"/>
            <a:stretch/>
          </p:blipFill>
          <p:spPr>
            <a:xfrm>
              <a:off x="3779519" y="3053679"/>
              <a:ext cx="3540195" cy="2080948"/>
            </a:xfrm>
            <a:prstGeom prst="rect">
              <a:avLst/>
            </a:prstGeom>
          </p:spPr>
        </p:pic>
        <p:sp>
          <p:nvSpPr>
            <p:cNvPr id="8" name="TextBox 7">
              <a:extLst>
                <a:ext uri="{FF2B5EF4-FFF2-40B4-BE49-F238E27FC236}">
                  <a16:creationId xmlns:a16="http://schemas.microsoft.com/office/drawing/2014/main" id="{67A34A78-8169-4E5E-BC35-B01341AEF61C}"/>
                </a:ext>
              </a:extLst>
            </p:cNvPr>
            <p:cNvSpPr txBox="1"/>
            <p:nvPr/>
          </p:nvSpPr>
          <p:spPr>
            <a:xfrm>
              <a:off x="5161280" y="5404649"/>
              <a:ext cx="1259840"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f</a:t>
              </a:r>
              <a:r>
                <a:rPr lang="en-US" sz="2400" b="1" dirty="0">
                  <a:latin typeface="Times New Roman" panose="02020603050405020304" pitchFamily="18" charset="0"/>
                  <a:cs typeface="Times New Roman" panose="02020603050405020304" pitchFamily="18" charset="0"/>
                </a:rPr>
                <a:t>(x)</a:t>
              </a:r>
            </a:p>
          </p:txBody>
        </p:sp>
      </p:grpSp>
      <p:grpSp>
        <p:nvGrpSpPr>
          <p:cNvPr id="9" name="Group 8">
            <a:extLst>
              <a:ext uri="{FF2B5EF4-FFF2-40B4-BE49-F238E27FC236}">
                <a16:creationId xmlns:a16="http://schemas.microsoft.com/office/drawing/2014/main" id="{428A6102-5CA2-40E5-A1DD-9D5854ADD277}"/>
              </a:ext>
            </a:extLst>
          </p:cNvPr>
          <p:cNvGrpSpPr/>
          <p:nvPr/>
        </p:nvGrpSpPr>
        <p:grpSpPr>
          <a:xfrm>
            <a:off x="660401" y="3048599"/>
            <a:ext cx="2682239" cy="2820495"/>
            <a:chOff x="660401" y="3048599"/>
            <a:chExt cx="2682239" cy="2820495"/>
          </a:xfrm>
        </p:grpSpPr>
        <p:pic>
          <p:nvPicPr>
            <p:cNvPr id="5" name="Picture 4">
              <a:extLst>
                <a:ext uri="{FF2B5EF4-FFF2-40B4-BE49-F238E27FC236}">
                  <a16:creationId xmlns:a16="http://schemas.microsoft.com/office/drawing/2014/main" id="{640D2E71-B179-4F12-B212-C1C156FF4876}"/>
                </a:ext>
              </a:extLst>
            </p:cNvPr>
            <p:cNvPicPr>
              <a:picLocks noChangeAspect="1"/>
            </p:cNvPicPr>
            <p:nvPr/>
          </p:nvPicPr>
          <p:blipFill rotWithShape="1">
            <a:blip r:embed="rId2"/>
            <a:srcRect l="52914" r="16570"/>
            <a:stretch/>
          </p:blipFill>
          <p:spPr>
            <a:xfrm rot="10800000" flipV="1">
              <a:off x="660401" y="3048599"/>
              <a:ext cx="2682239" cy="2080948"/>
            </a:xfrm>
            <a:prstGeom prst="rect">
              <a:avLst/>
            </a:prstGeom>
          </p:spPr>
        </p:pic>
        <p:sp>
          <p:nvSpPr>
            <p:cNvPr id="6" name="TextBox 5">
              <a:extLst>
                <a:ext uri="{FF2B5EF4-FFF2-40B4-BE49-F238E27FC236}">
                  <a16:creationId xmlns:a16="http://schemas.microsoft.com/office/drawing/2014/main" id="{8A9F307E-8C83-4C4E-8D2E-1BEB2BE9F467}"/>
                </a:ext>
              </a:extLst>
            </p:cNvPr>
            <p:cNvSpPr txBox="1"/>
            <p:nvPr/>
          </p:nvSpPr>
          <p:spPr>
            <a:xfrm>
              <a:off x="1686560" y="5407429"/>
              <a:ext cx="1259840"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h</a:t>
              </a:r>
              <a:r>
                <a:rPr lang="en-US" sz="2400" b="1" dirty="0">
                  <a:latin typeface="Times New Roman" panose="02020603050405020304" pitchFamily="18" charset="0"/>
                  <a:cs typeface="Times New Roman" panose="02020603050405020304" pitchFamily="18" charset="0"/>
                </a:rPr>
                <a:t>(X-x)</a:t>
              </a:r>
            </a:p>
          </p:txBody>
        </p:sp>
      </p:grpSp>
      <p:pic>
        <p:nvPicPr>
          <p:cNvPr id="11" name="Picture 10">
            <a:extLst>
              <a:ext uri="{FF2B5EF4-FFF2-40B4-BE49-F238E27FC236}">
                <a16:creationId xmlns:a16="http://schemas.microsoft.com/office/drawing/2014/main" id="{E1722F10-BD9E-4975-ACF5-D9C010F44CE5}"/>
              </a:ext>
            </a:extLst>
          </p:cNvPr>
          <p:cNvPicPr>
            <a:picLocks noChangeAspect="1"/>
          </p:cNvPicPr>
          <p:nvPr/>
        </p:nvPicPr>
        <p:blipFill rotWithShape="1">
          <a:blip r:embed="rId3"/>
          <a:srcRect l="60528" t="12479"/>
          <a:stretch/>
        </p:blipFill>
        <p:spPr>
          <a:xfrm>
            <a:off x="8591008" y="3032371"/>
            <a:ext cx="3352152" cy="2080949"/>
          </a:xfrm>
          <a:prstGeom prst="rect">
            <a:avLst/>
          </a:prstGeom>
        </p:spPr>
      </p:pic>
      <p:sp>
        <p:nvSpPr>
          <p:cNvPr id="12" name="Arrow: Right 11">
            <a:extLst>
              <a:ext uri="{FF2B5EF4-FFF2-40B4-BE49-F238E27FC236}">
                <a16:creationId xmlns:a16="http://schemas.microsoft.com/office/drawing/2014/main" id="{D903698C-5D7E-4778-A18A-D72B2AEEC8B8}"/>
              </a:ext>
            </a:extLst>
          </p:cNvPr>
          <p:cNvSpPr/>
          <p:nvPr/>
        </p:nvSpPr>
        <p:spPr>
          <a:xfrm>
            <a:off x="7716601" y="3857414"/>
            <a:ext cx="477520" cy="386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4FFEC9D-BD3D-4B4C-ABC1-E47E45AD0DCA}"/>
              </a:ext>
            </a:extLst>
          </p:cNvPr>
          <p:cNvSpPr txBox="1"/>
          <p:nvPr/>
        </p:nvSpPr>
        <p:spPr>
          <a:xfrm>
            <a:off x="7010400" y="5241110"/>
            <a:ext cx="2641704"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part is originated when the downward arrow passing through f(x).</a:t>
            </a:r>
          </a:p>
        </p:txBody>
      </p:sp>
      <p:cxnSp>
        <p:nvCxnSpPr>
          <p:cNvPr id="15" name="Straight Arrow Connector 14">
            <a:extLst>
              <a:ext uri="{FF2B5EF4-FFF2-40B4-BE49-F238E27FC236}">
                <a16:creationId xmlns:a16="http://schemas.microsoft.com/office/drawing/2014/main" id="{1B73D30E-2B9B-4278-8DDD-8B1E461E47C2}"/>
              </a:ext>
            </a:extLst>
          </p:cNvPr>
          <p:cNvCxnSpPr>
            <a:stCxn id="13" idx="0"/>
          </p:cNvCxnSpPr>
          <p:nvPr/>
        </p:nvCxnSpPr>
        <p:spPr>
          <a:xfrm flipV="1">
            <a:off x="8331252" y="4907280"/>
            <a:ext cx="782268" cy="3338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3002FB2-EA34-4AC7-9B87-FC9ABA46EAD4}"/>
              </a:ext>
            </a:extLst>
          </p:cNvPr>
          <p:cNvSpPr txBox="1"/>
          <p:nvPr/>
        </p:nvSpPr>
        <p:spPr>
          <a:xfrm>
            <a:off x="8611484" y="1779120"/>
            <a:ext cx="2641704"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Subsequently</a:t>
            </a:r>
            <a:r>
              <a:rPr lang="en-US">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part is originated as the upward arrow passing through f(x).</a:t>
            </a:r>
          </a:p>
        </p:txBody>
      </p:sp>
      <p:cxnSp>
        <p:nvCxnSpPr>
          <p:cNvPr id="18" name="Straight Arrow Connector 17">
            <a:extLst>
              <a:ext uri="{FF2B5EF4-FFF2-40B4-BE49-F238E27FC236}">
                <a16:creationId xmlns:a16="http://schemas.microsoft.com/office/drawing/2014/main" id="{7ACCC5AC-5132-4C82-BE23-1755742695CB}"/>
              </a:ext>
            </a:extLst>
          </p:cNvPr>
          <p:cNvCxnSpPr>
            <a:stCxn id="16" idx="2"/>
          </p:cNvCxnSpPr>
          <p:nvPr/>
        </p:nvCxnSpPr>
        <p:spPr>
          <a:xfrm>
            <a:off x="9932336" y="2979449"/>
            <a:ext cx="624134" cy="2006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BA83617-9DC1-4506-B416-311E8F0BA24A}"/>
              </a:ext>
            </a:extLst>
          </p:cNvPr>
          <p:cNvSpPr txBox="1"/>
          <p:nvPr/>
        </p:nvSpPr>
        <p:spPr>
          <a:xfrm>
            <a:off x="10525760" y="5443241"/>
            <a:ext cx="1259840"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g</a:t>
            </a:r>
            <a:r>
              <a:rPr lang="en-US" sz="2400" b="1" dirty="0">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101853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AF18-9150-4FEF-9E09-6AB3AFDC1DC8}"/>
              </a:ext>
            </a:extLst>
          </p:cNvPr>
          <p:cNvSpPr>
            <a:spLocks noGrp="1"/>
          </p:cNvSpPr>
          <p:nvPr>
            <p:ph type="title"/>
          </p:nvPr>
        </p:nvSpPr>
        <p:spPr>
          <a:xfrm>
            <a:off x="5841998" y="286603"/>
            <a:ext cx="5313681" cy="1450757"/>
          </a:xfrm>
        </p:spPr>
        <p:txBody>
          <a:bodyPr/>
          <a:lstStyle/>
          <a:p>
            <a:r>
              <a:rPr lang="en-US" b="1" dirty="0">
                <a:latin typeface="Times New Roman" panose="02020603050405020304" pitchFamily="18" charset="0"/>
                <a:cs typeface="Times New Roman" panose="02020603050405020304" pitchFamily="18" charset="0"/>
              </a:rPr>
              <a:t>Solution (cont.)</a:t>
            </a:r>
          </a:p>
        </p:txBody>
      </p:sp>
      <p:sp>
        <p:nvSpPr>
          <p:cNvPr id="3" name="Content Placeholder 2">
            <a:extLst>
              <a:ext uri="{FF2B5EF4-FFF2-40B4-BE49-F238E27FC236}">
                <a16:creationId xmlns:a16="http://schemas.microsoft.com/office/drawing/2014/main" id="{6900089B-350F-4F1E-8CF4-895C3E50EDA1}"/>
              </a:ext>
            </a:extLst>
          </p:cNvPr>
          <p:cNvSpPr>
            <a:spLocks noGrp="1"/>
          </p:cNvSpPr>
          <p:nvPr>
            <p:ph idx="1"/>
          </p:nvPr>
        </p:nvSpPr>
        <p:spPr>
          <a:xfrm>
            <a:off x="5841999" y="1845734"/>
            <a:ext cx="5699759" cy="4331546"/>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Fourier transform of the convolution can be found by applying the convolution theorem.</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means that the Fourier transform of the rectangular pulse and two asymmetric delta functions have to be determined.</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Then the product of the Fourier transform is the Fourier transform of the convolution according to the convolution theorem.</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procedure mentioned can be roughly illustrated by the figure on the left.</a:t>
            </a:r>
          </a:p>
        </p:txBody>
      </p:sp>
      <p:sp>
        <p:nvSpPr>
          <p:cNvPr id="4" name="Slide Number Placeholder 3">
            <a:extLst>
              <a:ext uri="{FF2B5EF4-FFF2-40B4-BE49-F238E27FC236}">
                <a16:creationId xmlns:a16="http://schemas.microsoft.com/office/drawing/2014/main" id="{6E75EDAA-B632-4C4E-B4D9-3AAB6B5B29EF}"/>
              </a:ext>
            </a:extLst>
          </p:cNvPr>
          <p:cNvSpPr>
            <a:spLocks noGrp="1"/>
          </p:cNvSpPr>
          <p:nvPr>
            <p:ph type="sldNum" sz="quarter" idx="12"/>
          </p:nvPr>
        </p:nvSpPr>
        <p:spPr/>
        <p:txBody>
          <a:bodyPr/>
          <a:lstStyle/>
          <a:p>
            <a:fld id="{1E5607C3-F4B7-4887-97A5-ACF476959777}" type="slidenum">
              <a:rPr lang="en-US" smtClean="0"/>
              <a:t>26</a:t>
            </a:fld>
            <a:endParaRPr lang="en-US"/>
          </a:p>
        </p:txBody>
      </p:sp>
      <p:sp>
        <p:nvSpPr>
          <p:cNvPr id="5" name="TextBox 4">
            <a:extLst>
              <a:ext uri="{FF2B5EF4-FFF2-40B4-BE49-F238E27FC236}">
                <a16:creationId xmlns:a16="http://schemas.microsoft.com/office/drawing/2014/main" id="{364328E1-3566-4F11-8FF9-284D636F11F8}"/>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8</a:t>
            </a:r>
          </a:p>
        </p:txBody>
      </p:sp>
      <p:pic>
        <p:nvPicPr>
          <p:cNvPr id="6" name="Picture 5">
            <a:extLst>
              <a:ext uri="{FF2B5EF4-FFF2-40B4-BE49-F238E27FC236}">
                <a16:creationId xmlns:a16="http://schemas.microsoft.com/office/drawing/2014/main" id="{BC9A1286-2C3F-45CC-846A-F9635F3EBA7A}"/>
              </a:ext>
            </a:extLst>
          </p:cNvPr>
          <p:cNvPicPr>
            <a:picLocks noChangeAspect="1"/>
          </p:cNvPicPr>
          <p:nvPr/>
        </p:nvPicPr>
        <p:blipFill>
          <a:blip r:embed="rId2"/>
          <a:stretch>
            <a:fillRect/>
          </a:stretch>
        </p:blipFill>
        <p:spPr>
          <a:xfrm>
            <a:off x="203201" y="1960880"/>
            <a:ext cx="5493400" cy="3383281"/>
          </a:xfrm>
          <a:prstGeom prst="rect">
            <a:avLst/>
          </a:prstGeom>
        </p:spPr>
      </p:pic>
      <p:sp>
        <p:nvSpPr>
          <p:cNvPr id="7" name="Rectangle 6">
            <a:extLst>
              <a:ext uri="{FF2B5EF4-FFF2-40B4-BE49-F238E27FC236}">
                <a16:creationId xmlns:a16="http://schemas.microsoft.com/office/drawing/2014/main" id="{4AD6AFE2-4F2D-433C-AAE6-DABB2DBE4D8B}"/>
              </a:ext>
            </a:extLst>
          </p:cNvPr>
          <p:cNvSpPr/>
          <p:nvPr/>
        </p:nvSpPr>
        <p:spPr>
          <a:xfrm>
            <a:off x="3688080" y="3545840"/>
            <a:ext cx="2008521" cy="168656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19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1F741-B37F-4915-96EE-8630DF00F1DA}"/>
              </a:ext>
            </a:extLst>
          </p:cNvPr>
          <p:cNvSpPr>
            <a:spLocks noGrp="1"/>
          </p:cNvSpPr>
          <p:nvPr>
            <p:ph type="title"/>
          </p:nvPr>
        </p:nvSpPr>
        <p:spPr>
          <a:xfrm>
            <a:off x="7830094" y="87634"/>
            <a:ext cx="3690257" cy="1450757"/>
          </a:xfrm>
        </p:spPr>
        <p:txBody>
          <a:bodyPr>
            <a:normAutofit/>
          </a:bodyPr>
          <a:lstStyle/>
          <a:p>
            <a:r>
              <a:rPr lang="en-US" sz="2600" b="1" dirty="0">
                <a:latin typeface="Times New Roman" panose="02020603050405020304" pitchFamily="18" charset="0"/>
                <a:cs typeface="Times New Roman" panose="02020603050405020304" pitchFamily="18" charset="0"/>
              </a:rPr>
              <a:t>Example 9</a:t>
            </a:r>
            <a:br>
              <a:rPr lang="en-US" sz="2600" b="1" dirty="0">
                <a:latin typeface="Times New Roman" panose="02020603050405020304" pitchFamily="18" charset="0"/>
                <a:cs typeface="Times New Roman" panose="02020603050405020304" pitchFamily="18" charset="0"/>
              </a:rPr>
            </a:br>
            <a:r>
              <a:rPr lang="en-US" sz="2600" b="1" dirty="0" err="1">
                <a:latin typeface="Times New Roman" panose="02020603050405020304" pitchFamily="18" charset="0"/>
                <a:cs typeface="Times New Roman" panose="02020603050405020304" pitchFamily="18" charset="0"/>
              </a:rPr>
              <a:t>Autoconvolution</a:t>
            </a:r>
            <a:r>
              <a:rPr lang="en-US" sz="2600" b="1" dirty="0">
                <a:latin typeface="Times New Roman" panose="02020603050405020304" pitchFamily="18" charset="0"/>
                <a:cs typeface="Times New Roman" panose="02020603050405020304" pitchFamily="18" charset="0"/>
              </a:rPr>
              <a:t> of a uniformly illuminated circular hole</a:t>
            </a:r>
          </a:p>
        </p:txBody>
      </p:sp>
      <p:pic>
        <p:nvPicPr>
          <p:cNvPr id="5" name="Picture 4">
            <a:extLst>
              <a:ext uri="{FF2B5EF4-FFF2-40B4-BE49-F238E27FC236}">
                <a16:creationId xmlns:a16="http://schemas.microsoft.com/office/drawing/2014/main" id="{DA525613-086C-4065-B08C-0F8190BC99A9}"/>
              </a:ext>
            </a:extLst>
          </p:cNvPr>
          <p:cNvPicPr>
            <a:picLocks noChangeAspect="1"/>
          </p:cNvPicPr>
          <p:nvPr/>
        </p:nvPicPr>
        <p:blipFill>
          <a:blip r:embed="rId2"/>
          <a:stretch>
            <a:fillRect/>
          </a:stretch>
        </p:blipFill>
        <p:spPr>
          <a:xfrm>
            <a:off x="458513" y="1181782"/>
            <a:ext cx="6909801" cy="3570063"/>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889D44-8D62-44C4-80B0-75FAC584D6DC}"/>
              </a:ext>
            </a:extLst>
          </p:cNvPr>
          <p:cNvSpPr>
            <a:spLocks noGrp="1"/>
          </p:cNvSpPr>
          <p:nvPr>
            <p:ph idx="1"/>
          </p:nvPr>
        </p:nvSpPr>
        <p:spPr>
          <a:xfrm>
            <a:off x="7768046" y="1537986"/>
            <a:ext cx="3690257" cy="3670180"/>
          </a:xfrm>
          <a:solidFill>
            <a:schemeClr val="bg1"/>
          </a:solidFill>
        </p:spPr>
        <p:txBody>
          <a:bodyPr>
            <a:normAutofit/>
          </a:bodyPr>
          <a:lstStyle/>
          <a:p>
            <a:pPr>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The circular, uniformly illuminated hole in an opaque screen has to be described by an aperture function </a:t>
            </a:r>
            <a:r>
              <a:rPr lang="en-US" sz="1700" i="1" dirty="0">
                <a:latin typeface="Times New Roman" panose="02020603050405020304" pitchFamily="18" charset="0"/>
                <a:cs typeface="Times New Roman" panose="02020603050405020304" pitchFamily="18" charset="0"/>
              </a:rPr>
              <a:t>f</a:t>
            </a:r>
            <a:r>
              <a:rPr lang="en-US" sz="1700" dirty="0">
                <a:latin typeface="Times New Roman" panose="02020603050405020304" pitchFamily="18" charset="0"/>
                <a:cs typeface="Times New Roman" panose="02020603050405020304" pitchFamily="18" charset="0"/>
              </a:rPr>
              <a:t>(</a:t>
            </a:r>
            <a:r>
              <a:rPr lang="en-US" sz="1700" i="1" dirty="0" err="1">
                <a:latin typeface="Times New Roman" panose="02020603050405020304" pitchFamily="18" charset="0"/>
                <a:cs typeface="Times New Roman" panose="02020603050405020304" pitchFamily="18" charset="0"/>
              </a:rPr>
              <a:t>x</a:t>
            </a:r>
            <a:r>
              <a:rPr lang="en-US" sz="1700" dirty="0" err="1">
                <a:latin typeface="Times New Roman" panose="02020603050405020304" pitchFamily="18" charset="0"/>
                <a:cs typeface="Times New Roman" panose="02020603050405020304" pitchFamily="18" charset="0"/>
              </a:rPr>
              <a:t>,</a:t>
            </a:r>
            <a:r>
              <a:rPr lang="en-US" sz="1700" i="1" dirty="0" err="1">
                <a:latin typeface="Times New Roman" panose="02020603050405020304" pitchFamily="18" charset="0"/>
                <a:cs typeface="Times New Roman" panose="02020603050405020304" pitchFamily="18" charset="0"/>
              </a:rPr>
              <a:t>y</a:t>
            </a:r>
            <a:r>
              <a:rPr lang="en-US" sz="17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Therefore, to find the </a:t>
            </a:r>
            <a:r>
              <a:rPr lang="en-US" sz="1700" dirty="0" err="1">
                <a:latin typeface="Times New Roman" panose="02020603050405020304" pitchFamily="18" charset="0"/>
                <a:cs typeface="Times New Roman" panose="02020603050405020304" pitchFamily="18" charset="0"/>
              </a:rPr>
              <a:t>autoconvolution</a:t>
            </a:r>
            <a:r>
              <a:rPr lang="en-US" sz="1700" dirty="0">
                <a:latin typeface="Times New Roman" panose="02020603050405020304" pitchFamily="18" charset="0"/>
                <a:cs typeface="Times New Roman" panose="02020603050405020304" pitchFamily="18" charset="0"/>
              </a:rPr>
              <a:t>, we just have to sweep one circle over the other and record the product area at each displacement.</a:t>
            </a:r>
          </a:p>
          <a:p>
            <a:pPr>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The irradiance of the convolution can be described by this graph.</a:t>
            </a:r>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F9A99E34-2E00-4F46-87A3-BCAAC0F8FB55}"/>
              </a:ext>
            </a:extLst>
          </p:cNvPr>
          <p:cNvSpPr>
            <a:spLocks noGrp="1"/>
          </p:cNvSpPr>
          <p:nvPr>
            <p:ph type="sldNum" sz="quarter" idx="12"/>
          </p:nvPr>
        </p:nvSpPr>
        <p:spPr>
          <a:xfrm>
            <a:off x="9900458" y="6459785"/>
            <a:ext cx="1312025" cy="365125"/>
          </a:xfrm>
        </p:spPr>
        <p:txBody>
          <a:bodyPr>
            <a:normAutofit/>
          </a:bodyPr>
          <a:lstStyle/>
          <a:p>
            <a:pPr>
              <a:spcAft>
                <a:spcPts val="600"/>
              </a:spcAft>
            </a:pPr>
            <a:fld id="{1E5607C3-F4B7-4887-97A5-ACF476959777}" type="slidenum">
              <a:rPr lang="en-US" smtClean="0"/>
              <a:pPr>
                <a:spcAft>
                  <a:spcPts val="600"/>
                </a:spcAft>
              </a:pPr>
              <a:t>27</a:t>
            </a:fld>
            <a:endParaRPr lang="en-US"/>
          </a:p>
        </p:txBody>
      </p:sp>
      <p:grpSp>
        <p:nvGrpSpPr>
          <p:cNvPr id="13" name="Group 12">
            <a:extLst>
              <a:ext uri="{FF2B5EF4-FFF2-40B4-BE49-F238E27FC236}">
                <a16:creationId xmlns:a16="http://schemas.microsoft.com/office/drawing/2014/main" id="{8BA0E4B4-8410-4D08-8396-E2B6AFB4681C}"/>
              </a:ext>
            </a:extLst>
          </p:cNvPr>
          <p:cNvGrpSpPr/>
          <p:nvPr/>
        </p:nvGrpSpPr>
        <p:grpSpPr>
          <a:xfrm>
            <a:off x="1173480" y="0"/>
            <a:ext cx="1606005" cy="1115298"/>
            <a:chOff x="1447800" y="217448"/>
            <a:chExt cx="1606005" cy="1115298"/>
          </a:xfrm>
        </p:grpSpPr>
        <p:cxnSp>
          <p:nvCxnSpPr>
            <p:cNvPr id="7" name="Straight Arrow Connector 6">
              <a:extLst>
                <a:ext uri="{FF2B5EF4-FFF2-40B4-BE49-F238E27FC236}">
                  <a16:creationId xmlns:a16="http://schemas.microsoft.com/office/drawing/2014/main" id="{B9B82FE1-9871-46FC-8226-AE9B1DD3FD56}"/>
                </a:ext>
              </a:extLst>
            </p:cNvPr>
            <p:cNvCxnSpPr/>
            <p:nvPr/>
          </p:nvCxnSpPr>
          <p:spPr>
            <a:xfrm>
              <a:off x="1656080" y="1158240"/>
              <a:ext cx="863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A7B2227-BDC9-4860-B378-5D40B3AED801}"/>
                </a:ext>
              </a:extLst>
            </p:cNvPr>
            <p:cNvCxnSpPr/>
            <p:nvPr/>
          </p:nvCxnSpPr>
          <p:spPr>
            <a:xfrm flipV="1">
              <a:off x="1666240" y="523684"/>
              <a:ext cx="0" cy="6243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7FA1972-F387-43AE-9120-4DD7E93B5C94}"/>
                </a:ext>
              </a:extLst>
            </p:cNvPr>
            <p:cNvSpPr txBox="1"/>
            <p:nvPr/>
          </p:nvSpPr>
          <p:spPr>
            <a:xfrm>
              <a:off x="2616925" y="963414"/>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a:t>
              </a:r>
            </a:p>
          </p:txBody>
        </p:sp>
        <p:sp>
          <p:nvSpPr>
            <p:cNvPr id="15" name="TextBox 14">
              <a:extLst>
                <a:ext uri="{FF2B5EF4-FFF2-40B4-BE49-F238E27FC236}">
                  <a16:creationId xmlns:a16="http://schemas.microsoft.com/office/drawing/2014/main" id="{EB503900-9918-4BFE-8768-39D8936CEF52}"/>
                </a:ext>
              </a:extLst>
            </p:cNvPr>
            <p:cNvSpPr txBox="1"/>
            <p:nvPr/>
          </p:nvSpPr>
          <p:spPr>
            <a:xfrm>
              <a:off x="1447800" y="217448"/>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a:t>
              </a:r>
            </a:p>
          </p:txBody>
        </p:sp>
      </p:grpSp>
      <p:pic>
        <p:nvPicPr>
          <p:cNvPr id="17" name="Picture 16">
            <a:extLst>
              <a:ext uri="{FF2B5EF4-FFF2-40B4-BE49-F238E27FC236}">
                <a16:creationId xmlns:a16="http://schemas.microsoft.com/office/drawing/2014/main" id="{DD613934-685C-469D-ACFB-C53C83DCCE48}"/>
              </a:ext>
            </a:extLst>
          </p:cNvPr>
          <p:cNvPicPr>
            <a:picLocks noChangeAspect="1"/>
          </p:cNvPicPr>
          <p:nvPr/>
        </p:nvPicPr>
        <p:blipFill>
          <a:blip r:embed="rId3"/>
          <a:stretch>
            <a:fillRect/>
          </a:stretch>
        </p:blipFill>
        <p:spPr>
          <a:xfrm>
            <a:off x="8297164" y="4213151"/>
            <a:ext cx="2844723" cy="2370367"/>
          </a:xfrm>
          <a:prstGeom prst="rect">
            <a:avLst/>
          </a:prstGeom>
        </p:spPr>
      </p:pic>
      <p:sp>
        <p:nvSpPr>
          <p:cNvPr id="6" name="TextBox 5">
            <a:extLst>
              <a:ext uri="{FF2B5EF4-FFF2-40B4-BE49-F238E27FC236}">
                <a16:creationId xmlns:a16="http://schemas.microsoft.com/office/drawing/2014/main" id="{1949CC1E-BF38-4760-ACDF-B381EF41CA5B}"/>
              </a:ext>
            </a:extLst>
          </p:cNvPr>
          <p:cNvSpPr txBox="1"/>
          <p:nvPr/>
        </p:nvSpPr>
        <p:spPr>
          <a:xfrm>
            <a:off x="831351" y="4971327"/>
            <a:ext cx="256564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Uniformly illuminated circular hole</a:t>
            </a:r>
          </a:p>
        </p:txBody>
      </p:sp>
      <p:sp>
        <p:nvSpPr>
          <p:cNvPr id="18" name="TextBox 17">
            <a:extLst>
              <a:ext uri="{FF2B5EF4-FFF2-40B4-BE49-F238E27FC236}">
                <a16:creationId xmlns:a16="http://schemas.microsoft.com/office/drawing/2014/main" id="{78E0437B-1C98-434F-B35E-C5F1EC90C84B}"/>
              </a:ext>
            </a:extLst>
          </p:cNvPr>
          <p:cNvSpPr txBox="1"/>
          <p:nvPr/>
        </p:nvSpPr>
        <p:spPr>
          <a:xfrm>
            <a:off x="4483307" y="4969683"/>
            <a:ext cx="2565647"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autoconvolution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891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06A2-390F-467C-93D9-49B0CA62A49D}"/>
              </a:ext>
            </a:extLst>
          </p:cNvPr>
          <p:cNvSpPr>
            <a:spLocks noGrp="1"/>
          </p:cNvSpPr>
          <p:nvPr>
            <p:ph type="title"/>
          </p:nvPr>
        </p:nvSpPr>
        <p:spPr>
          <a:xfrm>
            <a:off x="1097279" y="286603"/>
            <a:ext cx="10807675" cy="1648729"/>
          </a:xfrm>
        </p:spPr>
        <p:txBody>
          <a:bodyPr>
            <a:normAutofit fontScale="90000"/>
          </a:bodyPr>
          <a:lstStyle/>
          <a:p>
            <a:r>
              <a:rPr lang="en-US" dirty="0">
                <a:latin typeface="Times New Roman" panose="02020603050405020304" pitchFamily="18" charset="0"/>
                <a:cs typeface="Times New Roman" panose="02020603050405020304" pitchFamily="18" charset="0"/>
              </a:rPr>
              <a:t>The auto convolution of uniformly illuminated circular hole</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D0D4D9D-B575-44F9-A3AA-3D98E5476BB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2B7EB56-7D28-46C8-B043-DBF436808279}"/>
              </a:ext>
            </a:extLst>
          </p:cNvPr>
          <p:cNvSpPr>
            <a:spLocks noGrp="1"/>
          </p:cNvSpPr>
          <p:nvPr>
            <p:ph type="sldNum" sz="quarter" idx="12"/>
          </p:nvPr>
        </p:nvSpPr>
        <p:spPr/>
        <p:txBody>
          <a:bodyPr/>
          <a:lstStyle/>
          <a:p>
            <a:fld id="{1E5607C3-F4B7-4887-97A5-ACF476959777}" type="slidenum">
              <a:rPr lang="en-US" smtClean="0"/>
              <a:t>28</a:t>
            </a:fld>
            <a:endParaRPr lang="en-US"/>
          </a:p>
        </p:txBody>
      </p:sp>
      <p:pic>
        <p:nvPicPr>
          <p:cNvPr id="2050" name="Picture 2" descr="File:Autoconvolution disk.gif">
            <a:extLst>
              <a:ext uri="{FF2B5EF4-FFF2-40B4-BE49-F238E27FC236}">
                <a16:creationId xmlns:a16="http://schemas.microsoft.com/office/drawing/2014/main" id="{47535709-FB69-440E-84D0-2EF9B61B0F1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8101" y="1661615"/>
            <a:ext cx="5635797" cy="44728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71D6DA8-F430-423C-A327-6FBA57F6371B}"/>
              </a:ext>
            </a:extLst>
          </p:cNvPr>
          <p:cNvSpPr/>
          <p:nvPr/>
        </p:nvSpPr>
        <p:spPr>
          <a:xfrm>
            <a:off x="3302493" y="6473132"/>
            <a:ext cx="6906827" cy="369332"/>
          </a:xfrm>
          <a:prstGeom prst="rect">
            <a:avLst/>
          </a:prstGeom>
        </p:spPr>
        <p:txBody>
          <a:bodyPr wrap="square">
            <a:spAutoFit/>
          </a:bodyPr>
          <a:lstStyle/>
          <a:p>
            <a:r>
              <a:rPr lang="en-US" dirty="0"/>
              <a:t>https://commons.wikimedia.org/wiki/File:Autoconvolution_disk.gif</a:t>
            </a:r>
          </a:p>
        </p:txBody>
      </p:sp>
    </p:spTree>
    <p:extLst>
      <p:ext uri="{BB962C8B-B14F-4D97-AF65-F5344CB8AC3E}">
        <p14:creationId xmlns:p14="http://schemas.microsoft.com/office/powerpoint/2010/main" val="3131170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1EDBF-8DD8-4400-8E2B-349E4D38EC4F}"/>
              </a:ext>
            </a:extLst>
          </p:cNvPr>
          <p:cNvSpPr>
            <a:spLocks noGrp="1"/>
          </p:cNvSpPr>
          <p:nvPr>
            <p:ph type="title"/>
          </p:nvPr>
        </p:nvSpPr>
        <p:spPr>
          <a:xfrm>
            <a:off x="4974771" y="634946"/>
            <a:ext cx="6574972" cy="1450757"/>
          </a:xfrm>
        </p:spPr>
        <p:txBody>
          <a:bodyPr>
            <a:normAutofit/>
          </a:bodyPr>
          <a:lstStyle/>
          <a:p>
            <a:r>
              <a:rPr lang="en-US" b="1" dirty="0">
                <a:latin typeface="Times New Roman" panose="02020603050405020304" pitchFamily="18" charset="0"/>
                <a:cs typeface="Times New Roman" panose="02020603050405020304" pitchFamily="18" charset="0"/>
              </a:rPr>
              <a:t>Example 10</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2-D </a:t>
            </a:r>
            <a:r>
              <a:rPr lang="en-US" b="1" dirty="0" err="1">
                <a:latin typeface="Times New Roman" panose="02020603050405020304" pitchFamily="18" charset="0"/>
                <a:cs typeface="Times New Roman" panose="02020603050405020304" pitchFamily="18" charset="0"/>
              </a:rPr>
              <a:t>Autoconvolution</a:t>
            </a:r>
            <a:r>
              <a:rPr lang="en-US" b="1"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A814EFED-9CC5-4394-A7EE-8C7E27F627EC}"/>
              </a:ext>
            </a:extLst>
          </p:cNvPr>
          <p:cNvPicPr>
            <a:picLocks noChangeAspect="1"/>
          </p:cNvPicPr>
          <p:nvPr/>
        </p:nvPicPr>
        <p:blipFill>
          <a:blip r:embed="rId2"/>
          <a:stretch>
            <a:fillRect/>
          </a:stretch>
        </p:blipFill>
        <p:spPr>
          <a:xfrm>
            <a:off x="633999" y="1159326"/>
            <a:ext cx="4001315" cy="4275915"/>
          </a:xfrm>
          <a:prstGeom prst="rect">
            <a:avLst/>
          </a:prstGeom>
        </p:spPr>
      </p:pic>
      <p:cxnSp>
        <p:nvCxnSpPr>
          <p:cNvPr id="12"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4D2FD7-1CD4-4C81-9DFA-415AD2745CDA}"/>
              </a:ext>
            </a:extLst>
          </p:cNvPr>
          <p:cNvSpPr>
            <a:spLocks noGrp="1"/>
          </p:cNvSpPr>
          <p:nvPr>
            <p:ph idx="1"/>
          </p:nvPr>
        </p:nvSpPr>
        <p:spPr>
          <a:xfrm>
            <a:off x="4974769" y="2198914"/>
            <a:ext cx="6574973" cy="367018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figure given here is the two-dimensional signal.</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Find the </a:t>
            </a:r>
            <a:r>
              <a:rPr lang="en-US" dirty="0" err="1">
                <a:latin typeface="Times New Roman" panose="02020603050405020304" pitchFamily="18" charset="0"/>
                <a:cs typeface="Times New Roman" panose="02020603050405020304" pitchFamily="18" charset="0"/>
              </a:rPr>
              <a:t>autoconvolution</a:t>
            </a:r>
            <a:r>
              <a:rPr lang="en-US" dirty="0">
                <a:latin typeface="Times New Roman" panose="02020603050405020304" pitchFamily="18" charset="0"/>
                <a:cs typeface="Times New Roman" panose="02020603050405020304" pitchFamily="18" charset="0"/>
              </a:rPr>
              <a:t> of the signal by using a graphical method.</a:t>
            </a:r>
          </a:p>
        </p:txBody>
      </p:sp>
      <p:sp>
        <p:nvSpPr>
          <p:cNvPr id="14"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AE7FC0C6-A3C3-4929-A39E-02899A7C3E7A}"/>
              </a:ext>
            </a:extLst>
          </p:cNvPr>
          <p:cNvSpPr>
            <a:spLocks noGrp="1"/>
          </p:cNvSpPr>
          <p:nvPr>
            <p:ph type="sldNum" sz="quarter" idx="12"/>
          </p:nvPr>
        </p:nvSpPr>
        <p:spPr>
          <a:xfrm>
            <a:off x="9900458" y="6459785"/>
            <a:ext cx="1312025" cy="365125"/>
          </a:xfrm>
        </p:spPr>
        <p:txBody>
          <a:bodyPr>
            <a:normAutofit/>
          </a:bodyPr>
          <a:lstStyle/>
          <a:p>
            <a:pPr>
              <a:spcAft>
                <a:spcPts val="600"/>
              </a:spcAft>
            </a:pPr>
            <a:fld id="{1E5607C3-F4B7-4887-97A5-ACF476959777}" type="slidenum">
              <a:rPr lang="en-US" smtClean="0"/>
              <a:pPr>
                <a:spcAft>
                  <a:spcPts val="600"/>
                </a:spcAft>
              </a:pPr>
              <a:t>29</a:t>
            </a:fld>
            <a:endParaRPr lang="en-US"/>
          </a:p>
        </p:txBody>
      </p:sp>
      <p:sp>
        <p:nvSpPr>
          <p:cNvPr id="6" name="TextBox 5">
            <a:extLst>
              <a:ext uri="{FF2B5EF4-FFF2-40B4-BE49-F238E27FC236}">
                <a16:creationId xmlns:a16="http://schemas.microsoft.com/office/drawing/2014/main" id="{B87A2AD2-0DA6-4BDD-B6F9-8E040F4C05C0}"/>
              </a:ext>
            </a:extLst>
          </p:cNvPr>
          <p:cNvSpPr txBox="1"/>
          <p:nvPr/>
        </p:nvSpPr>
        <p:spPr>
          <a:xfrm>
            <a:off x="4974769" y="3759200"/>
            <a:ext cx="6434911" cy="1754326"/>
          </a:xfrm>
          <a:prstGeom prst="rect">
            <a:avLst/>
          </a:prstGeom>
          <a:solidFill>
            <a:srgbClr val="FFFF00"/>
          </a:solidFill>
          <a:ln>
            <a:solidFill>
              <a:srgbClr val="FFFF00"/>
            </a:solidFill>
          </a:ln>
        </p:spPr>
        <p:txBody>
          <a:bodyPr wrap="square" rtlCol="0">
            <a:spAutoFit/>
          </a:bodyPr>
          <a:lstStyle/>
          <a:p>
            <a:r>
              <a:rPr lang="en-US" b="1" dirty="0">
                <a:latin typeface="Times New Roman" panose="02020603050405020304" pitchFamily="18" charset="0"/>
                <a:cs typeface="Times New Roman" panose="02020603050405020304" pitchFamily="18" charset="0"/>
              </a:rPr>
              <a:t>Recall 3 steps to find the convolution</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1. Reflection : in this case, the reflection must be done about </a:t>
            </a:r>
          </a:p>
          <a:p>
            <a:r>
              <a:rPr lang="en-US" b="1" dirty="0">
                <a:latin typeface="Times New Roman" panose="02020603050405020304" pitchFamily="18" charset="0"/>
                <a:cs typeface="Times New Roman" panose="02020603050405020304" pitchFamily="18" charset="0"/>
              </a:rPr>
              <a:t>     vertical and horizontal axes due to 2-D operation,</a:t>
            </a:r>
          </a:p>
          <a:p>
            <a:r>
              <a:rPr lang="en-US" b="1" dirty="0">
                <a:latin typeface="Times New Roman" panose="02020603050405020304" pitchFamily="18" charset="0"/>
                <a:cs typeface="Times New Roman" panose="02020603050405020304" pitchFamily="18" charset="0"/>
              </a:rPr>
              <a:t>2.  Shifting horizontally and vertically, and</a:t>
            </a:r>
          </a:p>
          <a:p>
            <a:r>
              <a:rPr lang="en-US" b="1" dirty="0">
                <a:latin typeface="Times New Roman" panose="02020603050405020304" pitchFamily="18" charset="0"/>
                <a:cs typeface="Times New Roman" panose="02020603050405020304" pitchFamily="18" charset="0"/>
              </a:rPr>
              <a:t>3.  Record the product at each displacement.</a:t>
            </a:r>
          </a:p>
        </p:txBody>
      </p:sp>
    </p:spTree>
    <p:extLst>
      <p:ext uri="{BB962C8B-B14F-4D97-AF65-F5344CB8AC3E}">
        <p14:creationId xmlns:p14="http://schemas.microsoft.com/office/powerpoint/2010/main" val="393897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B313-1D9A-4D52-A32F-A0B1E0A47686}"/>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1 :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1-D Convolution of two square pulses</a:t>
            </a:r>
          </a:p>
        </p:txBody>
      </p:sp>
      <p:sp>
        <p:nvSpPr>
          <p:cNvPr id="3" name="Content Placeholder 2">
            <a:extLst>
              <a:ext uri="{FF2B5EF4-FFF2-40B4-BE49-F238E27FC236}">
                <a16:creationId xmlns:a16="http://schemas.microsoft.com/office/drawing/2014/main" id="{6BD5CDB6-596E-417A-814A-35AB326318E0}"/>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Consider two square pulses in 1-D time domain</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Recall the definition of the convolution (variables are changed appropriately)</a:t>
            </a:r>
          </a:p>
        </p:txBody>
      </p:sp>
      <p:sp>
        <p:nvSpPr>
          <p:cNvPr id="4" name="Slide Number Placeholder 3">
            <a:extLst>
              <a:ext uri="{FF2B5EF4-FFF2-40B4-BE49-F238E27FC236}">
                <a16:creationId xmlns:a16="http://schemas.microsoft.com/office/drawing/2014/main" id="{45969332-2CF6-4E8F-A794-91FCA7F689F5}"/>
              </a:ext>
            </a:extLst>
          </p:cNvPr>
          <p:cNvSpPr>
            <a:spLocks noGrp="1"/>
          </p:cNvSpPr>
          <p:nvPr>
            <p:ph type="sldNum" sz="quarter" idx="12"/>
          </p:nvPr>
        </p:nvSpPr>
        <p:spPr/>
        <p:txBody>
          <a:bodyPr/>
          <a:lstStyle/>
          <a:p>
            <a:fld id="{1E5607C3-F4B7-4887-97A5-ACF476959777}" type="slidenum">
              <a:rPr lang="en-US" smtClean="0"/>
              <a:t>3</a:t>
            </a:fld>
            <a:endParaRPr lang="en-US"/>
          </a:p>
        </p:txBody>
      </p:sp>
      <p:sp>
        <p:nvSpPr>
          <p:cNvPr id="7" name="Rectangle 6">
            <a:extLst>
              <a:ext uri="{FF2B5EF4-FFF2-40B4-BE49-F238E27FC236}">
                <a16:creationId xmlns:a16="http://schemas.microsoft.com/office/drawing/2014/main" id="{1ED39F6A-708E-40B8-A6E7-0D3A119918C3}"/>
              </a:ext>
            </a:extLst>
          </p:cNvPr>
          <p:cNvSpPr/>
          <p:nvPr/>
        </p:nvSpPr>
        <p:spPr>
          <a:xfrm>
            <a:off x="1990725" y="6386731"/>
            <a:ext cx="9296400" cy="369332"/>
          </a:xfrm>
          <a:prstGeom prst="rect">
            <a:avLst/>
          </a:prstGeom>
        </p:spPr>
        <p:txBody>
          <a:bodyPr wrap="square">
            <a:spAutoFit/>
          </a:bodyPr>
          <a:lstStyle/>
          <a:p>
            <a:r>
              <a:rPr lang="en-US" dirty="0">
                <a:hlinkClick r:id="rId2"/>
              </a:rPr>
              <a:t>https://cnx.org/contents/-eLl_Dug@19.20:h0BzlV-O@7/Convolution-Complete-example</a:t>
            </a:r>
            <a:endParaRPr lang="en-US" dirty="0"/>
          </a:p>
        </p:txBody>
      </p:sp>
      <mc:AlternateContent xmlns:mc="http://schemas.openxmlformats.org/markup-compatibility/2006" xmlns:a14="http://schemas.microsoft.com/office/drawing/2010/main">
        <mc:Choice Requires="a14">
          <p:sp>
            <p:nvSpPr>
              <p:cNvPr id="8" name="Object 3">
                <a:extLst>
                  <a:ext uri="{FF2B5EF4-FFF2-40B4-BE49-F238E27FC236}">
                    <a16:creationId xmlns:a16="http://schemas.microsoft.com/office/drawing/2014/main" id="{113A3993-407F-4EF5-9C08-B66EF6C47BCD}"/>
                  </a:ext>
                </a:extLst>
              </p:cNvPr>
              <p:cNvSpPr txBox="1"/>
              <p:nvPr/>
            </p:nvSpPr>
            <p:spPr>
              <a:xfrm>
                <a:off x="4017962" y="5184418"/>
                <a:ext cx="4460875" cy="558637"/>
              </a:xfrm>
              <a:prstGeom prst="rect">
                <a:avLst/>
              </a:prstGeom>
              <a:solidFill>
                <a:srgbClr val="FFFF00"/>
              </a:solidFill>
            </p:spPr>
            <p:txBody>
              <a:bodyPr>
                <a:normAutofit/>
              </a:bodyPr>
              <a:lstStyle/>
              <a:p>
                <a:r>
                  <a:rPr lang="en-US" i="1" dirty="0">
                    <a:solidFill>
                      <a:srgbClr val="000000"/>
                    </a:solidFill>
                  </a:rPr>
                  <a:t>y</a:t>
                </a:r>
                <a14:m>
                  <m:oMath xmlns:m="http://schemas.openxmlformats.org/officeDocument/2006/math">
                    <m:d>
                      <m:dPr>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𝑡</m:t>
                        </m:r>
                      </m:e>
                    </m:d>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𝑥</m:t>
                    </m:r>
                    <m:d>
                      <m:dPr>
                        <m:ctrlPr>
                          <a:rPr lang="en-US" i="1">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𝑥</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𝑑</m:t>
                        </m:r>
                        <m:r>
                          <a:rPr lang="en-US" i="1" smtClean="0">
                            <a:solidFill>
                              <a:srgbClr val="000000"/>
                            </a:solidFill>
                            <a:latin typeface="Cambria Math" panose="02040503050406030204" pitchFamily="18" charset="0"/>
                            <a:sym typeface="Symbol" panose="05050102010706020507" pitchFamily="18" charset="2"/>
                          </a:rPr>
                          <m:t></m:t>
                        </m:r>
                      </m:e>
                    </m:nary>
                  </m:oMath>
                </a14:m>
                <a:endParaRPr lang="en-US" dirty="0">
                  <a:latin typeface="Times New Roman" panose="02020603050405020304" pitchFamily="18" charset="0"/>
                  <a:cs typeface="Times New Roman" panose="02020603050405020304" pitchFamily="18" charset="0"/>
                </a:endParaRPr>
              </a:p>
            </p:txBody>
          </p:sp>
        </mc:Choice>
        <mc:Fallback xmlns="">
          <p:sp>
            <p:nvSpPr>
              <p:cNvPr id="8" name="Object 3">
                <a:extLst>
                  <a:ext uri="{FF2B5EF4-FFF2-40B4-BE49-F238E27FC236}">
                    <a16:creationId xmlns:a16="http://schemas.microsoft.com/office/drawing/2014/main" id="{113A3993-407F-4EF5-9C08-B66EF6C47BCD}"/>
                  </a:ext>
                </a:extLst>
              </p:cNvPr>
              <p:cNvSpPr txBox="1">
                <a:spLocks noRot="1" noChangeAspect="1" noMove="1" noResize="1" noEditPoints="1" noAdjustHandles="1" noChangeArrowheads="1" noChangeShapeType="1" noTextEdit="1"/>
              </p:cNvSpPr>
              <p:nvPr/>
            </p:nvSpPr>
            <p:spPr>
              <a:xfrm>
                <a:off x="4017962" y="5184418"/>
                <a:ext cx="4460875" cy="558637"/>
              </a:xfrm>
              <a:prstGeom prst="rect">
                <a:avLst/>
              </a:prstGeom>
              <a:blipFill>
                <a:blip r:embed="rId3"/>
                <a:stretch>
                  <a:fillRect l="-1093" t="-91304" b="-121739"/>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EE1974CF-D34D-44D5-A2C7-9E62F36357AF}"/>
              </a:ext>
            </a:extLst>
          </p:cNvPr>
          <p:cNvGrpSpPr/>
          <p:nvPr/>
        </p:nvGrpSpPr>
        <p:grpSpPr>
          <a:xfrm>
            <a:off x="1053638" y="2580185"/>
            <a:ext cx="9993292" cy="1672506"/>
            <a:chOff x="481032" y="2576146"/>
            <a:chExt cx="9993292" cy="1672506"/>
          </a:xfrm>
        </p:grpSpPr>
        <p:pic>
          <p:nvPicPr>
            <p:cNvPr id="5" name="Picture 4">
              <a:extLst>
                <a:ext uri="{FF2B5EF4-FFF2-40B4-BE49-F238E27FC236}">
                  <a16:creationId xmlns:a16="http://schemas.microsoft.com/office/drawing/2014/main" id="{2A5E8766-170C-40CF-A15C-5FAAAC174F8F}"/>
                </a:ext>
              </a:extLst>
            </p:cNvPr>
            <p:cNvPicPr>
              <a:picLocks noChangeAspect="1"/>
            </p:cNvPicPr>
            <p:nvPr/>
          </p:nvPicPr>
          <p:blipFill>
            <a:blip r:embed="rId4"/>
            <a:stretch>
              <a:fillRect/>
            </a:stretch>
          </p:blipFill>
          <p:spPr>
            <a:xfrm>
              <a:off x="706436" y="2576146"/>
              <a:ext cx="4552950" cy="1485900"/>
            </a:xfrm>
            <a:prstGeom prst="rect">
              <a:avLst/>
            </a:prstGeom>
          </p:spPr>
        </p:pic>
        <p:pic>
          <p:nvPicPr>
            <p:cNvPr id="6" name="Picture 5">
              <a:extLst>
                <a:ext uri="{FF2B5EF4-FFF2-40B4-BE49-F238E27FC236}">
                  <a16:creationId xmlns:a16="http://schemas.microsoft.com/office/drawing/2014/main" id="{A664D5FF-ECB7-4302-AFAB-AE5E06B5D41A}"/>
                </a:ext>
              </a:extLst>
            </p:cNvPr>
            <p:cNvPicPr>
              <a:picLocks noChangeAspect="1"/>
            </p:cNvPicPr>
            <p:nvPr/>
          </p:nvPicPr>
          <p:blipFill>
            <a:blip r:embed="rId5"/>
            <a:stretch>
              <a:fillRect/>
            </a:stretch>
          </p:blipFill>
          <p:spPr>
            <a:xfrm>
              <a:off x="5797549" y="2576146"/>
              <a:ext cx="4676775" cy="1466850"/>
            </a:xfrm>
            <a:prstGeom prst="rect">
              <a:avLst/>
            </a:prstGeom>
          </p:spPr>
        </p:pic>
        <p:sp>
          <p:nvSpPr>
            <p:cNvPr id="9" name="TextBox 8">
              <a:extLst>
                <a:ext uri="{FF2B5EF4-FFF2-40B4-BE49-F238E27FC236}">
                  <a16:creationId xmlns:a16="http://schemas.microsoft.com/office/drawing/2014/main" id="{03D43C82-6F32-4218-B84C-777C20F68FE9}"/>
                </a:ext>
              </a:extLst>
            </p:cNvPr>
            <p:cNvSpPr txBox="1"/>
            <p:nvPr/>
          </p:nvSpPr>
          <p:spPr>
            <a:xfrm rot="16200000">
              <a:off x="293531" y="2873550"/>
              <a:ext cx="744333"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sym typeface="Symbol" panose="05050102010706020507" pitchFamily="18" charset="2"/>
                </a:rPr>
                <a:t>)</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C6A7CF2-73CC-4FE3-B4C7-D6F43C6FC99D}"/>
                </a:ext>
              </a:extLst>
            </p:cNvPr>
            <p:cNvSpPr txBox="1"/>
            <p:nvPr/>
          </p:nvSpPr>
          <p:spPr>
            <a:xfrm rot="16200000">
              <a:off x="5632015" y="3029736"/>
              <a:ext cx="55863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sym typeface="Symbol" panose="05050102010706020507" pitchFamily="18" charset="2"/>
                </a:rPr>
                <a:t>)</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E52B5B2-B540-4A36-B9DB-83A56BF93563}"/>
                </a:ext>
              </a:extLst>
            </p:cNvPr>
            <p:cNvSpPr txBox="1"/>
            <p:nvPr/>
          </p:nvSpPr>
          <p:spPr>
            <a:xfrm>
              <a:off x="3025455" y="3875439"/>
              <a:ext cx="495300" cy="373213"/>
            </a:xfrm>
            <a:prstGeom prst="rect">
              <a:avLst/>
            </a:prstGeom>
            <a:solidFill>
              <a:schemeClr val="bg1"/>
            </a:solidFill>
          </p:spPr>
          <p:txBody>
            <a:bodyPr wrap="square" rtlCol="0">
              <a:spAutoFit/>
            </a:bodyPr>
            <a:lstStyle/>
            <a:p>
              <a:r>
                <a:rPr lang="en-US" dirty="0">
                  <a:sym typeface="Symbol" panose="05050102010706020507" pitchFamily="18" charset="2"/>
                </a:rPr>
                <a:t></a:t>
              </a:r>
              <a:endParaRPr lang="en-US" dirty="0"/>
            </a:p>
          </p:txBody>
        </p:sp>
        <p:sp>
          <p:nvSpPr>
            <p:cNvPr id="12" name="TextBox 11">
              <a:extLst>
                <a:ext uri="{FF2B5EF4-FFF2-40B4-BE49-F238E27FC236}">
                  <a16:creationId xmlns:a16="http://schemas.microsoft.com/office/drawing/2014/main" id="{A551FC06-2EF5-4632-8637-11D678D46D82}"/>
                </a:ext>
              </a:extLst>
            </p:cNvPr>
            <p:cNvSpPr txBox="1"/>
            <p:nvPr/>
          </p:nvSpPr>
          <p:spPr>
            <a:xfrm>
              <a:off x="8135936" y="3855676"/>
              <a:ext cx="495300" cy="373213"/>
            </a:xfrm>
            <a:prstGeom prst="rect">
              <a:avLst/>
            </a:prstGeom>
            <a:solidFill>
              <a:schemeClr val="bg1"/>
            </a:solidFill>
          </p:spPr>
          <p:txBody>
            <a:bodyPr wrap="square" rtlCol="0">
              <a:spAutoFit/>
            </a:bodyPr>
            <a:lstStyle/>
            <a:p>
              <a:r>
                <a:rPr lang="en-US" dirty="0">
                  <a:sym typeface="Symbol" panose="05050102010706020507" pitchFamily="18" charset="2"/>
                </a:rPr>
                <a:t></a:t>
              </a:r>
              <a:endParaRPr lang="en-US" dirty="0"/>
            </a:p>
          </p:txBody>
        </p:sp>
      </p:grpSp>
    </p:spTree>
    <p:extLst>
      <p:ext uri="{BB962C8B-B14F-4D97-AF65-F5344CB8AC3E}">
        <p14:creationId xmlns:p14="http://schemas.microsoft.com/office/powerpoint/2010/main" val="4016460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A3E95-CCA0-4C1D-9356-8ABD3312415F}"/>
              </a:ext>
            </a:extLst>
          </p:cNvPr>
          <p:cNvSpPr>
            <a:spLocks noGrp="1"/>
          </p:cNvSpPr>
          <p:nvPr>
            <p:ph type="sldNum" sz="quarter" idx="12"/>
          </p:nvPr>
        </p:nvSpPr>
        <p:spPr/>
        <p:txBody>
          <a:bodyPr/>
          <a:lstStyle/>
          <a:p>
            <a:fld id="{1E5607C3-F4B7-4887-97A5-ACF476959777}" type="slidenum">
              <a:rPr lang="en-US" smtClean="0"/>
              <a:t>30</a:t>
            </a:fld>
            <a:endParaRPr lang="en-US"/>
          </a:p>
        </p:txBody>
      </p:sp>
      <p:sp>
        <p:nvSpPr>
          <p:cNvPr id="5" name="TextBox 4">
            <a:extLst>
              <a:ext uri="{FF2B5EF4-FFF2-40B4-BE49-F238E27FC236}">
                <a16:creationId xmlns:a16="http://schemas.microsoft.com/office/drawing/2014/main" id="{91AF2C6C-BA74-445C-93D9-0207CA4E67E8}"/>
              </a:ext>
            </a:extLst>
          </p:cNvPr>
          <p:cNvSpPr txBox="1"/>
          <p:nvPr/>
        </p:nvSpPr>
        <p:spPr>
          <a:xfrm>
            <a:off x="1300480" y="1452880"/>
            <a:ext cx="10160000"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From this point on the procedure for finding 2-D convolution by a graphical method will be described.</a:t>
            </a:r>
          </a:p>
        </p:txBody>
      </p:sp>
    </p:spTree>
    <p:extLst>
      <p:ext uri="{BB962C8B-B14F-4D97-AF65-F5344CB8AC3E}">
        <p14:creationId xmlns:p14="http://schemas.microsoft.com/office/powerpoint/2010/main" val="3031751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CB605D-D0ED-4E66-BD19-59F539B0D14E}"/>
              </a:ext>
            </a:extLst>
          </p:cNvPr>
          <p:cNvSpPr>
            <a:spLocks noGrp="1"/>
          </p:cNvSpPr>
          <p:nvPr>
            <p:ph type="sldNum" sz="quarter" idx="12"/>
          </p:nvPr>
        </p:nvSpPr>
        <p:spPr/>
        <p:txBody>
          <a:bodyPr/>
          <a:lstStyle/>
          <a:p>
            <a:fld id="{1E5607C3-F4B7-4887-97A5-ACF476959777}" type="slidenum">
              <a:rPr lang="en-US" smtClean="0"/>
              <a:t>31</a:t>
            </a:fld>
            <a:endParaRPr lang="en-US"/>
          </a:p>
        </p:txBody>
      </p:sp>
      <p:pic>
        <p:nvPicPr>
          <p:cNvPr id="22" name="Picture 21">
            <a:extLst>
              <a:ext uri="{FF2B5EF4-FFF2-40B4-BE49-F238E27FC236}">
                <a16:creationId xmlns:a16="http://schemas.microsoft.com/office/drawing/2014/main" id="{CC457A26-90F7-4F67-9E9F-F81865139A96}"/>
              </a:ext>
            </a:extLst>
          </p:cNvPr>
          <p:cNvPicPr>
            <a:picLocks noChangeAspect="1"/>
          </p:cNvPicPr>
          <p:nvPr/>
        </p:nvPicPr>
        <p:blipFill>
          <a:blip r:embed="rId3"/>
          <a:stretch>
            <a:fillRect/>
          </a:stretch>
        </p:blipFill>
        <p:spPr>
          <a:xfrm>
            <a:off x="279929" y="1916038"/>
            <a:ext cx="3682303" cy="3688400"/>
          </a:xfrm>
          <a:prstGeom prst="rect">
            <a:avLst/>
          </a:prstGeom>
        </p:spPr>
      </p:pic>
      <p:grpSp>
        <p:nvGrpSpPr>
          <p:cNvPr id="25" name="Group 24">
            <a:extLst>
              <a:ext uri="{FF2B5EF4-FFF2-40B4-BE49-F238E27FC236}">
                <a16:creationId xmlns:a16="http://schemas.microsoft.com/office/drawing/2014/main" id="{A7E0E03F-551F-4D19-8F48-812703DB8D27}"/>
              </a:ext>
            </a:extLst>
          </p:cNvPr>
          <p:cNvGrpSpPr/>
          <p:nvPr/>
        </p:nvGrpSpPr>
        <p:grpSpPr>
          <a:xfrm flipH="1" flipV="1">
            <a:off x="4425326" y="1916038"/>
            <a:ext cx="3657601" cy="3667761"/>
            <a:chOff x="7183349" y="1010650"/>
            <a:chExt cx="3657601" cy="3667761"/>
          </a:xfrm>
        </p:grpSpPr>
        <p:pic>
          <p:nvPicPr>
            <p:cNvPr id="9" name="Picture 8">
              <a:extLst>
                <a:ext uri="{FF2B5EF4-FFF2-40B4-BE49-F238E27FC236}">
                  <a16:creationId xmlns:a16="http://schemas.microsoft.com/office/drawing/2014/main" id="{8FDD3AA0-BCDB-453A-8E13-C48D94EE30BE}"/>
                </a:ext>
              </a:extLst>
            </p:cNvPr>
            <p:cNvPicPr>
              <a:picLocks noChangeAspect="1"/>
            </p:cNvPicPr>
            <p:nvPr/>
          </p:nvPicPr>
          <p:blipFill rotWithShape="1">
            <a:blip r:embed="rId4">
              <a:alphaModFix amt="35000"/>
            </a:blip>
            <a:srcRect l="5289" t="10473" r="3764" b="3826"/>
            <a:stretch/>
          </p:blipFill>
          <p:spPr>
            <a:xfrm flipH="1" flipV="1">
              <a:off x="7183349" y="1010650"/>
              <a:ext cx="3637280" cy="3667760"/>
            </a:xfrm>
            <a:prstGeom prst="rect">
              <a:avLst/>
            </a:prstGeom>
          </p:spPr>
        </p:pic>
        <p:cxnSp>
          <p:nvCxnSpPr>
            <p:cNvPr id="11" name="Straight Connector 10">
              <a:extLst>
                <a:ext uri="{FF2B5EF4-FFF2-40B4-BE49-F238E27FC236}">
                  <a16:creationId xmlns:a16="http://schemas.microsoft.com/office/drawing/2014/main" id="{68E6E06B-044F-41E4-A673-9EBD30954393}"/>
                </a:ext>
              </a:extLst>
            </p:cNvPr>
            <p:cNvCxnSpPr>
              <a:cxnSpLocks/>
            </p:cNvCxnSpPr>
            <p:nvPr/>
          </p:nvCxnSpPr>
          <p:spPr>
            <a:xfrm flipH="1" flipV="1">
              <a:off x="7183349" y="32987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2D30C9-04C8-4141-B288-0392E4BD22E2}"/>
                </a:ext>
              </a:extLst>
            </p:cNvPr>
            <p:cNvCxnSpPr>
              <a:cxnSpLocks/>
            </p:cNvCxnSpPr>
            <p:nvPr/>
          </p:nvCxnSpPr>
          <p:spPr>
            <a:xfrm flipH="1" flipV="1">
              <a:off x="7183349" y="232341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6CA72C-D09D-4517-A4D4-80879427506A}"/>
                </a:ext>
              </a:extLst>
            </p:cNvPr>
            <p:cNvCxnSpPr>
              <a:cxnSpLocks/>
            </p:cNvCxnSpPr>
            <p:nvPr/>
          </p:nvCxnSpPr>
          <p:spPr>
            <a:xfrm flipH="1" flipV="1">
              <a:off x="7183349" y="417253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ECBC13-D1F6-4527-A7B2-8343FFEE8C7F}"/>
                </a:ext>
              </a:extLst>
            </p:cNvPr>
            <p:cNvCxnSpPr>
              <a:cxnSpLocks/>
            </p:cNvCxnSpPr>
            <p:nvPr/>
          </p:nvCxnSpPr>
          <p:spPr>
            <a:xfrm flipH="1" flipV="1">
              <a:off x="7183349" y="14699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77CCB0-CE50-492B-B9C0-CE364CD35880}"/>
                </a:ext>
              </a:extLst>
            </p:cNvPr>
            <p:cNvCxnSpPr/>
            <p:nvPr/>
          </p:nvCxnSpPr>
          <p:spPr>
            <a:xfrm flipH="1" flipV="1">
              <a:off x="9540470" y="101065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21A3DD-7CBD-44B5-A0BA-2A3EA7528384}"/>
                </a:ext>
              </a:extLst>
            </p:cNvPr>
            <p:cNvCxnSpPr/>
            <p:nvPr/>
          </p:nvCxnSpPr>
          <p:spPr>
            <a:xfrm flipH="1" flipV="1">
              <a:off x="8524470" y="101065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9A12CBC0-A5C6-430E-A7EE-758E553F3867}"/>
              </a:ext>
            </a:extLst>
          </p:cNvPr>
          <p:cNvSpPr txBox="1"/>
          <p:nvPr/>
        </p:nvSpPr>
        <p:spPr>
          <a:xfrm>
            <a:off x="9184150" y="5296445"/>
            <a:ext cx="2448558"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2-D </a:t>
            </a:r>
            <a:r>
              <a:rPr lang="en-US" b="1" dirty="0" err="1">
                <a:latin typeface="Times New Roman" panose="02020603050405020304" pitchFamily="18" charset="0"/>
                <a:cs typeface="Times New Roman" panose="02020603050405020304" pitchFamily="18" charset="0"/>
              </a:rPr>
              <a:t>autoconvolution</a:t>
            </a:r>
            <a:endParaRPr lang="en-US" b="1" dirty="0">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D91BED07-FCF5-4555-BADA-B9740A6016F9}"/>
              </a:ext>
            </a:extLst>
          </p:cNvPr>
          <p:cNvGrpSpPr/>
          <p:nvPr/>
        </p:nvGrpSpPr>
        <p:grpSpPr>
          <a:xfrm>
            <a:off x="8322826" y="1694361"/>
            <a:ext cx="3657601" cy="3667761"/>
            <a:chOff x="8234150" y="1128507"/>
            <a:chExt cx="3657601" cy="3667761"/>
          </a:xfrm>
        </p:grpSpPr>
        <p:grpSp>
          <p:nvGrpSpPr>
            <p:cNvPr id="34" name="Group 33">
              <a:extLst>
                <a:ext uri="{FF2B5EF4-FFF2-40B4-BE49-F238E27FC236}">
                  <a16:creationId xmlns:a16="http://schemas.microsoft.com/office/drawing/2014/main" id="{F4DF30ED-B9B2-4F75-957D-33AF6D24C9C7}"/>
                </a:ext>
              </a:extLst>
            </p:cNvPr>
            <p:cNvGrpSpPr/>
            <p:nvPr/>
          </p:nvGrpSpPr>
          <p:grpSpPr>
            <a:xfrm>
              <a:off x="8234150" y="1128507"/>
              <a:ext cx="3657601" cy="3667761"/>
              <a:chOff x="7772569" y="1056370"/>
              <a:chExt cx="3657601" cy="3667761"/>
            </a:xfrm>
          </p:grpSpPr>
          <p:cxnSp>
            <p:nvCxnSpPr>
              <p:cNvPr id="28" name="Straight Connector 27">
                <a:extLst>
                  <a:ext uri="{FF2B5EF4-FFF2-40B4-BE49-F238E27FC236}">
                    <a16:creationId xmlns:a16="http://schemas.microsoft.com/office/drawing/2014/main" id="{BE9FDE4A-6404-4382-B600-19FDEADC6097}"/>
                  </a:ext>
                </a:extLst>
              </p:cNvPr>
              <p:cNvCxnSpPr>
                <a:cxnSpLocks/>
              </p:cNvCxnSpPr>
              <p:nvPr/>
            </p:nvCxnSpPr>
            <p:spPr>
              <a:xfrm flipH="1" flipV="1">
                <a:off x="7772569" y="33444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89BF54-93D9-4BA8-B1ED-76B82D16CAB0}"/>
                  </a:ext>
                </a:extLst>
              </p:cNvPr>
              <p:cNvCxnSpPr>
                <a:cxnSpLocks/>
              </p:cNvCxnSpPr>
              <p:nvPr/>
            </p:nvCxnSpPr>
            <p:spPr>
              <a:xfrm flipH="1" flipV="1">
                <a:off x="7772569" y="236913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512FA7-8E96-441F-9E10-D6231040764C}"/>
                  </a:ext>
                </a:extLst>
              </p:cNvPr>
              <p:cNvCxnSpPr>
                <a:cxnSpLocks/>
              </p:cNvCxnSpPr>
              <p:nvPr/>
            </p:nvCxnSpPr>
            <p:spPr>
              <a:xfrm flipH="1" flipV="1">
                <a:off x="7772569" y="421825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990D76-0AC8-41FC-95E4-1ECF0FCD8843}"/>
                  </a:ext>
                </a:extLst>
              </p:cNvPr>
              <p:cNvCxnSpPr>
                <a:cxnSpLocks/>
              </p:cNvCxnSpPr>
              <p:nvPr/>
            </p:nvCxnSpPr>
            <p:spPr>
              <a:xfrm flipH="1" flipV="1">
                <a:off x="7772569" y="15156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2D52EA-C85F-42E0-BE09-1D1CD6118B3F}"/>
                  </a:ext>
                </a:extLst>
              </p:cNvPr>
              <p:cNvCxnSpPr/>
              <p:nvPr/>
            </p:nvCxnSpPr>
            <p:spPr>
              <a:xfrm flipH="1" flipV="1">
                <a:off x="10129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B0098EF-1F85-4046-90D9-6A21388209C4}"/>
                  </a:ext>
                </a:extLst>
              </p:cNvPr>
              <p:cNvCxnSpPr/>
              <p:nvPr/>
            </p:nvCxnSpPr>
            <p:spPr>
              <a:xfrm flipH="1" flipV="1">
                <a:off x="9113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992E3AAB-4839-47DB-ADE6-3EAED011EDB0}"/>
                </a:ext>
              </a:extLst>
            </p:cNvPr>
            <p:cNvCxnSpPr/>
            <p:nvPr/>
          </p:nvCxnSpPr>
          <p:spPr>
            <a:xfrm flipH="1" flipV="1">
              <a:off x="11562078" y="1128507"/>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9DDFF578-A0A8-4298-A08F-DCC4D7375058}"/>
              </a:ext>
            </a:extLst>
          </p:cNvPr>
          <p:cNvSpPr/>
          <p:nvPr/>
        </p:nvSpPr>
        <p:spPr>
          <a:xfrm>
            <a:off x="9419873" y="5718139"/>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B8841E8-0E6E-4592-BC2A-743373E5DD43}"/>
              </a:ext>
            </a:extLst>
          </p:cNvPr>
          <p:cNvSpPr/>
          <p:nvPr/>
        </p:nvSpPr>
        <p:spPr>
          <a:xfrm>
            <a:off x="11578605" y="5695274"/>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F0E3475-66F4-40CD-B9AE-2843A92C2F3C}"/>
              </a:ext>
            </a:extLst>
          </p:cNvPr>
          <p:cNvSpPr/>
          <p:nvPr/>
        </p:nvSpPr>
        <p:spPr>
          <a:xfrm>
            <a:off x="7924941" y="5718139"/>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14BCCA7-8595-497E-88DA-E78DF182DDB5}"/>
              </a:ext>
            </a:extLst>
          </p:cNvPr>
          <p:cNvSpPr/>
          <p:nvPr/>
        </p:nvSpPr>
        <p:spPr>
          <a:xfrm>
            <a:off x="8662276" y="5695274"/>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5AC2112-53A1-4F24-A06C-4651CD58DB13}"/>
              </a:ext>
            </a:extLst>
          </p:cNvPr>
          <p:cNvSpPr/>
          <p:nvPr/>
        </p:nvSpPr>
        <p:spPr>
          <a:xfrm>
            <a:off x="10846360" y="5662917"/>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D48C07A-E342-47BC-A1C7-B03A3989F96D}"/>
              </a:ext>
            </a:extLst>
          </p:cNvPr>
          <p:cNvSpPr/>
          <p:nvPr/>
        </p:nvSpPr>
        <p:spPr>
          <a:xfrm>
            <a:off x="10157208" y="5692414"/>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E5DDB09-19D6-467F-B133-C8A57BA6D51F}"/>
              </a:ext>
            </a:extLst>
          </p:cNvPr>
          <p:cNvSpPr txBox="1"/>
          <p:nvPr/>
        </p:nvSpPr>
        <p:spPr>
          <a:xfrm>
            <a:off x="1252991" y="5718139"/>
            <a:ext cx="149352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660952F2-7860-40A2-8920-691F23971AC4}"/>
              </a:ext>
            </a:extLst>
          </p:cNvPr>
          <p:cNvSpPr txBox="1"/>
          <p:nvPr/>
        </p:nvSpPr>
        <p:spPr>
          <a:xfrm>
            <a:off x="5142202" y="5604438"/>
            <a:ext cx="240629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p>
        </p:txBody>
      </p:sp>
      <p:grpSp>
        <p:nvGrpSpPr>
          <p:cNvPr id="47" name="Group 46">
            <a:extLst>
              <a:ext uri="{FF2B5EF4-FFF2-40B4-BE49-F238E27FC236}">
                <a16:creationId xmlns:a16="http://schemas.microsoft.com/office/drawing/2014/main" id="{951CD4E3-C285-46A6-88F1-229EB8B05CBF}"/>
              </a:ext>
            </a:extLst>
          </p:cNvPr>
          <p:cNvGrpSpPr/>
          <p:nvPr/>
        </p:nvGrpSpPr>
        <p:grpSpPr>
          <a:xfrm>
            <a:off x="10409480" y="86300"/>
            <a:ext cx="1606005" cy="1115298"/>
            <a:chOff x="1447800" y="217448"/>
            <a:chExt cx="1606005" cy="1115298"/>
          </a:xfrm>
        </p:grpSpPr>
        <p:cxnSp>
          <p:nvCxnSpPr>
            <p:cNvPr id="48" name="Straight Arrow Connector 47">
              <a:extLst>
                <a:ext uri="{FF2B5EF4-FFF2-40B4-BE49-F238E27FC236}">
                  <a16:creationId xmlns:a16="http://schemas.microsoft.com/office/drawing/2014/main" id="{92B4248F-3857-4BAE-A4B2-9D773B5F7FF1}"/>
                </a:ext>
              </a:extLst>
            </p:cNvPr>
            <p:cNvCxnSpPr/>
            <p:nvPr/>
          </p:nvCxnSpPr>
          <p:spPr>
            <a:xfrm>
              <a:off x="1656080" y="1158240"/>
              <a:ext cx="863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57E46B0-7338-4CCE-97F4-4DE1CBAF0D63}"/>
                </a:ext>
              </a:extLst>
            </p:cNvPr>
            <p:cNvCxnSpPr/>
            <p:nvPr/>
          </p:nvCxnSpPr>
          <p:spPr>
            <a:xfrm flipV="1">
              <a:off x="1666240" y="523684"/>
              <a:ext cx="0" cy="6243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C4DD63E-8C82-444E-B711-BFE15CA2AA35}"/>
                </a:ext>
              </a:extLst>
            </p:cNvPr>
            <p:cNvSpPr txBox="1"/>
            <p:nvPr/>
          </p:nvSpPr>
          <p:spPr>
            <a:xfrm>
              <a:off x="2616925" y="963414"/>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a:t>
              </a:r>
            </a:p>
          </p:txBody>
        </p:sp>
        <p:sp>
          <p:nvSpPr>
            <p:cNvPr id="51" name="TextBox 50">
              <a:extLst>
                <a:ext uri="{FF2B5EF4-FFF2-40B4-BE49-F238E27FC236}">
                  <a16:creationId xmlns:a16="http://schemas.microsoft.com/office/drawing/2014/main" id="{042C3224-6703-4A29-8416-5DF45FE709A9}"/>
                </a:ext>
              </a:extLst>
            </p:cNvPr>
            <p:cNvSpPr txBox="1"/>
            <p:nvPr/>
          </p:nvSpPr>
          <p:spPr>
            <a:xfrm>
              <a:off x="1447800" y="217448"/>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a:t>
              </a:r>
            </a:p>
          </p:txBody>
        </p:sp>
      </p:grpSp>
      <mc:AlternateContent xmlns:mc="http://schemas.openxmlformats.org/markup-compatibility/2006" xmlns:p14="http://schemas.microsoft.com/office/powerpoint/2010/main">
        <mc:Choice Requires="p14">
          <p:contentPart p14:bwMode="auto" r:id="rId5">
            <p14:nvContentPartPr>
              <p14:cNvPr id="88" name="Ink 87">
                <a:extLst>
                  <a:ext uri="{FF2B5EF4-FFF2-40B4-BE49-F238E27FC236}">
                    <a16:creationId xmlns:a16="http://schemas.microsoft.com/office/drawing/2014/main" id="{CC03D0AB-9B20-4AD8-95E4-80C274860BB8}"/>
                  </a:ext>
                </a:extLst>
              </p14:cNvPr>
              <p14:cNvContentPartPr/>
              <p14:nvPr/>
            </p14:nvContentPartPr>
            <p14:xfrm>
              <a:off x="6961800" y="1180200"/>
              <a:ext cx="360" cy="360"/>
            </p14:xfrm>
          </p:contentPart>
        </mc:Choice>
        <mc:Fallback xmlns="">
          <p:pic>
            <p:nvPicPr>
              <p:cNvPr id="88" name="Ink 87">
                <a:extLst>
                  <a:ext uri="{FF2B5EF4-FFF2-40B4-BE49-F238E27FC236}">
                    <a16:creationId xmlns:a16="http://schemas.microsoft.com/office/drawing/2014/main" id="{CC03D0AB-9B20-4AD8-95E4-80C274860BB8}"/>
                  </a:ext>
                </a:extLst>
              </p:cNvPr>
              <p:cNvPicPr/>
              <p:nvPr/>
            </p:nvPicPr>
            <p:blipFill>
              <a:blip r:embed="rId10"/>
              <a:stretch>
                <a:fillRect/>
              </a:stretch>
            </p:blipFill>
            <p:spPr>
              <a:xfrm>
                <a:off x="6953160" y="1171560"/>
                <a:ext cx="18000" cy="18000"/>
              </a:xfrm>
              <a:prstGeom prst="rect">
                <a:avLst/>
              </a:prstGeom>
            </p:spPr>
          </p:pic>
        </mc:Fallback>
      </mc:AlternateContent>
      <p:sp>
        <p:nvSpPr>
          <p:cNvPr id="2" name="TextBox 1">
            <a:extLst>
              <a:ext uri="{FF2B5EF4-FFF2-40B4-BE49-F238E27FC236}">
                <a16:creationId xmlns:a16="http://schemas.microsoft.com/office/drawing/2014/main" id="{4F6F6484-335B-4627-8B7C-DA6EFF6EA5A3}"/>
              </a:ext>
            </a:extLst>
          </p:cNvPr>
          <p:cNvSpPr txBox="1"/>
          <p:nvPr/>
        </p:nvSpPr>
        <p:spPr>
          <a:xfrm>
            <a:off x="424784" y="247573"/>
            <a:ext cx="8534176" cy="1477328"/>
          </a:xfrm>
          <a:prstGeom prst="rect">
            <a:avLst/>
          </a:prstGeom>
          <a:noFill/>
        </p:spPr>
        <p:txBody>
          <a:bodyPr wrap="square" rtlCol="0">
            <a:spAutoFit/>
          </a:bodyPr>
          <a:lstStyle/>
          <a:p>
            <a:pPr marL="342900" indent="-342900">
              <a:buAutoNum type="arabicParenBoth"/>
            </a:pPr>
            <a:r>
              <a:rPr lang="en-US" b="1" dirty="0">
                <a:latin typeface="Times New Roman" panose="02020603050405020304" pitchFamily="18" charset="0"/>
                <a:cs typeface="Times New Roman" panose="02020603050405020304" pitchFamily="18" charset="0"/>
              </a:rPr>
              <a:t>First of all let’s define what we need to perform the 2-D convolution graphically.</a:t>
            </a:r>
          </a:p>
          <a:p>
            <a:r>
              <a:rPr lang="en-US" b="1" dirty="0">
                <a:latin typeface="Times New Roman" panose="02020603050405020304" pitchFamily="18" charset="0"/>
                <a:cs typeface="Times New Roman" panose="02020603050405020304" pitchFamily="18" charset="0"/>
              </a:rPr>
              <a:t>       Since what we are going to do is the </a:t>
            </a:r>
            <a:r>
              <a:rPr lang="en-US" b="1" dirty="0" err="1">
                <a:latin typeface="Times New Roman" panose="02020603050405020304" pitchFamily="18" charset="0"/>
                <a:cs typeface="Times New Roman" panose="02020603050405020304" pitchFamily="18" charset="0"/>
              </a:rPr>
              <a:t>autoconvolution</a:t>
            </a:r>
            <a:r>
              <a:rPr lang="en-US" b="1" dirty="0">
                <a:latin typeface="Times New Roman" panose="02020603050405020304" pitchFamily="18" charset="0"/>
                <a:cs typeface="Times New Roman" panose="02020603050405020304" pitchFamily="18" charset="0"/>
              </a:rPr>
              <a:t>, the starting functions are </a:t>
            </a:r>
          </a:p>
          <a:p>
            <a:r>
              <a:rPr lang="en-US" b="1" dirty="0">
                <a:latin typeface="Times New Roman" panose="02020603050405020304" pitchFamily="18" charset="0"/>
                <a:cs typeface="Times New Roman" panose="02020603050405020304" pitchFamily="18" charset="0"/>
              </a:rPr>
              <a:t>       identical. One function composed of three uniformly illuminated circular dots </a:t>
            </a:r>
          </a:p>
          <a:p>
            <a:r>
              <a:rPr lang="en-US" b="1" dirty="0">
                <a:latin typeface="Times New Roman" panose="02020603050405020304" pitchFamily="18" charset="0"/>
                <a:cs typeface="Times New Roman" panose="02020603050405020304" pitchFamily="18" charset="0"/>
              </a:rPr>
              <a:t>       arranged in L shape is designated as </a:t>
            </a:r>
            <a:r>
              <a:rPr lang="en-US" b="1" i="1" dirty="0">
                <a:latin typeface="Times New Roman" panose="02020603050405020304" pitchFamily="18" charset="0"/>
                <a:cs typeface="Times New Roman" panose="02020603050405020304" pitchFamily="18" charset="0"/>
              </a:rPr>
              <a:t>f</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x,y</a:t>
            </a:r>
            <a:r>
              <a:rPr lang="en-US" b="1" dirty="0">
                <a:latin typeface="Times New Roman" panose="02020603050405020304" pitchFamily="18" charset="0"/>
                <a:cs typeface="Times New Roman" panose="02020603050405020304" pitchFamily="18" charset="0"/>
              </a:rPr>
              <a:t>) while the other identical function is </a:t>
            </a:r>
          </a:p>
          <a:p>
            <a:r>
              <a:rPr lang="en-US" b="1" dirty="0">
                <a:latin typeface="Times New Roman" panose="02020603050405020304" pitchFamily="18" charset="0"/>
                <a:cs typeface="Times New Roman" panose="02020603050405020304" pitchFamily="18" charset="0"/>
              </a:rPr>
              <a:t>       assigned as </a:t>
            </a:r>
            <a:r>
              <a:rPr lang="en-US" b="1" i="1" dirty="0">
                <a:latin typeface="Times New Roman" panose="02020603050405020304" pitchFamily="18" charset="0"/>
                <a:cs typeface="Times New Roman" panose="02020603050405020304" pitchFamily="18" charset="0"/>
              </a:rPr>
              <a:t>h</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x,y</a:t>
            </a:r>
            <a:r>
              <a:rPr lang="en-US" b="1" dirty="0">
                <a:latin typeface="Times New Roman" panose="02020603050405020304" pitchFamily="18" charset="0"/>
                <a:cs typeface="Times New Roman" panose="02020603050405020304" pitchFamily="18" charset="0"/>
              </a:rPr>
              <a:t>). The convolution g(X,Y) is prepared on the right.</a:t>
            </a:r>
          </a:p>
        </p:txBody>
      </p:sp>
      <p:sp>
        <p:nvSpPr>
          <p:cNvPr id="37" name="TextBox 36">
            <a:extLst>
              <a:ext uri="{FF2B5EF4-FFF2-40B4-BE49-F238E27FC236}">
                <a16:creationId xmlns:a16="http://schemas.microsoft.com/office/drawing/2014/main" id="{FAB2BB46-8E2C-4824-9669-CA243594DA65}"/>
              </a:ext>
            </a:extLst>
          </p:cNvPr>
          <p:cNvSpPr txBox="1"/>
          <p:nvPr/>
        </p:nvSpPr>
        <p:spPr>
          <a:xfrm>
            <a:off x="8600545" y="5278837"/>
            <a:ext cx="240629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871FD625-A5EC-4161-990E-7870CFACFB56}"/>
              </a:ext>
            </a:extLst>
          </p:cNvPr>
          <p:cNvSpPr txBox="1"/>
          <p:nvPr/>
        </p:nvSpPr>
        <p:spPr>
          <a:xfrm>
            <a:off x="2055884" y="5902805"/>
            <a:ext cx="5715058"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Grid is introduced to make the shifting easy to follow.</a:t>
            </a:r>
          </a:p>
        </p:txBody>
      </p:sp>
      <p:cxnSp>
        <p:nvCxnSpPr>
          <p:cNvPr id="6" name="Straight Arrow Connector 5">
            <a:extLst>
              <a:ext uri="{FF2B5EF4-FFF2-40B4-BE49-F238E27FC236}">
                <a16:creationId xmlns:a16="http://schemas.microsoft.com/office/drawing/2014/main" id="{B84DEF0A-80EF-4603-A223-2A6A1DDDB189}"/>
              </a:ext>
            </a:extLst>
          </p:cNvPr>
          <p:cNvCxnSpPr/>
          <p:nvPr/>
        </p:nvCxnSpPr>
        <p:spPr>
          <a:xfrm flipH="1" flipV="1">
            <a:off x="2899804" y="5238178"/>
            <a:ext cx="711719" cy="6646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525E2EB-DA22-4655-9515-228819AB2A83}"/>
              </a:ext>
            </a:extLst>
          </p:cNvPr>
          <p:cNvCxnSpPr>
            <a:cxnSpLocks/>
          </p:cNvCxnSpPr>
          <p:nvPr/>
        </p:nvCxnSpPr>
        <p:spPr>
          <a:xfrm flipV="1">
            <a:off x="4226076" y="5185604"/>
            <a:ext cx="1261730" cy="7068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18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CB605D-D0ED-4E66-BD19-59F539B0D14E}"/>
              </a:ext>
            </a:extLst>
          </p:cNvPr>
          <p:cNvSpPr>
            <a:spLocks noGrp="1"/>
          </p:cNvSpPr>
          <p:nvPr>
            <p:ph type="sldNum" sz="quarter" idx="12"/>
          </p:nvPr>
        </p:nvSpPr>
        <p:spPr/>
        <p:txBody>
          <a:bodyPr/>
          <a:lstStyle/>
          <a:p>
            <a:fld id="{1E5607C3-F4B7-4887-97A5-ACF476959777}" type="slidenum">
              <a:rPr lang="en-US" smtClean="0"/>
              <a:t>32</a:t>
            </a:fld>
            <a:endParaRPr lang="en-US"/>
          </a:p>
        </p:txBody>
      </p:sp>
      <p:pic>
        <p:nvPicPr>
          <p:cNvPr id="22" name="Picture 21">
            <a:extLst>
              <a:ext uri="{FF2B5EF4-FFF2-40B4-BE49-F238E27FC236}">
                <a16:creationId xmlns:a16="http://schemas.microsoft.com/office/drawing/2014/main" id="{CC457A26-90F7-4F67-9E9F-F81865139A96}"/>
              </a:ext>
            </a:extLst>
          </p:cNvPr>
          <p:cNvPicPr>
            <a:picLocks noChangeAspect="1"/>
          </p:cNvPicPr>
          <p:nvPr/>
        </p:nvPicPr>
        <p:blipFill>
          <a:blip r:embed="rId3"/>
          <a:stretch>
            <a:fillRect/>
          </a:stretch>
        </p:blipFill>
        <p:spPr>
          <a:xfrm>
            <a:off x="230080" y="2025977"/>
            <a:ext cx="3682303" cy="3688400"/>
          </a:xfrm>
          <a:prstGeom prst="rect">
            <a:avLst/>
          </a:prstGeom>
        </p:spPr>
      </p:pic>
      <p:grpSp>
        <p:nvGrpSpPr>
          <p:cNvPr id="25" name="Group 24">
            <a:extLst>
              <a:ext uri="{FF2B5EF4-FFF2-40B4-BE49-F238E27FC236}">
                <a16:creationId xmlns:a16="http://schemas.microsoft.com/office/drawing/2014/main" id="{A7E0E03F-551F-4D19-8F48-812703DB8D27}"/>
              </a:ext>
            </a:extLst>
          </p:cNvPr>
          <p:cNvGrpSpPr/>
          <p:nvPr/>
        </p:nvGrpSpPr>
        <p:grpSpPr>
          <a:xfrm>
            <a:off x="4473418" y="2024653"/>
            <a:ext cx="3657601" cy="3667761"/>
            <a:chOff x="7183349" y="1010650"/>
            <a:chExt cx="3657601" cy="3667761"/>
          </a:xfrm>
        </p:grpSpPr>
        <p:pic>
          <p:nvPicPr>
            <p:cNvPr id="9" name="Picture 8">
              <a:extLst>
                <a:ext uri="{FF2B5EF4-FFF2-40B4-BE49-F238E27FC236}">
                  <a16:creationId xmlns:a16="http://schemas.microsoft.com/office/drawing/2014/main" id="{8FDD3AA0-BCDB-453A-8E13-C48D94EE30BE}"/>
                </a:ext>
              </a:extLst>
            </p:cNvPr>
            <p:cNvPicPr>
              <a:picLocks noChangeAspect="1"/>
            </p:cNvPicPr>
            <p:nvPr/>
          </p:nvPicPr>
          <p:blipFill rotWithShape="1">
            <a:blip r:embed="rId4">
              <a:alphaModFix amt="35000"/>
            </a:blip>
            <a:srcRect l="5289" t="10473" r="3764" b="3826"/>
            <a:stretch/>
          </p:blipFill>
          <p:spPr>
            <a:xfrm flipH="1" flipV="1">
              <a:off x="7183349" y="1010650"/>
              <a:ext cx="3637280" cy="3667760"/>
            </a:xfrm>
            <a:prstGeom prst="rect">
              <a:avLst/>
            </a:prstGeom>
          </p:spPr>
        </p:pic>
        <p:cxnSp>
          <p:nvCxnSpPr>
            <p:cNvPr id="11" name="Straight Connector 10">
              <a:extLst>
                <a:ext uri="{FF2B5EF4-FFF2-40B4-BE49-F238E27FC236}">
                  <a16:creationId xmlns:a16="http://schemas.microsoft.com/office/drawing/2014/main" id="{68E6E06B-044F-41E4-A673-9EBD30954393}"/>
                </a:ext>
              </a:extLst>
            </p:cNvPr>
            <p:cNvCxnSpPr>
              <a:cxnSpLocks/>
            </p:cNvCxnSpPr>
            <p:nvPr/>
          </p:nvCxnSpPr>
          <p:spPr>
            <a:xfrm flipH="1" flipV="1">
              <a:off x="7183349" y="32987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2D30C9-04C8-4141-B288-0392E4BD22E2}"/>
                </a:ext>
              </a:extLst>
            </p:cNvPr>
            <p:cNvCxnSpPr>
              <a:cxnSpLocks/>
            </p:cNvCxnSpPr>
            <p:nvPr/>
          </p:nvCxnSpPr>
          <p:spPr>
            <a:xfrm flipH="1" flipV="1">
              <a:off x="7183349" y="232341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6CA72C-D09D-4517-A4D4-80879427506A}"/>
                </a:ext>
              </a:extLst>
            </p:cNvPr>
            <p:cNvCxnSpPr>
              <a:cxnSpLocks/>
            </p:cNvCxnSpPr>
            <p:nvPr/>
          </p:nvCxnSpPr>
          <p:spPr>
            <a:xfrm flipH="1" flipV="1">
              <a:off x="7183349" y="417253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ECBC13-D1F6-4527-A7B2-8343FFEE8C7F}"/>
                </a:ext>
              </a:extLst>
            </p:cNvPr>
            <p:cNvCxnSpPr>
              <a:cxnSpLocks/>
            </p:cNvCxnSpPr>
            <p:nvPr/>
          </p:nvCxnSpPr>
          <p:spPr>
            <a:xfrm flipH="1" flipV="1">
              <a:off x="7183349" y="14699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77CCB0-CE50-492B-B9C0-CE364CD35880}"/>
                </a:ext>
              </a:extLst>
            </p:cNvPr>
            <p:cNvCxnSpPr/>
            <p:nvPr/>
          </p:nvCxnSpPr>
          <p:spPr>
            <a:xfrm flipH="1" flipV="1">
              <a:off x="9540470" y="101065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21A3DD-7CBD-44B5-A0BA-2A3EA7528384}"/>
                </a:ext>
              </a:extLst>
            </p:cNvPr>
            <p:cNvCxnSpPr/>
            <p:nvPr/>
          </p:nvCxnSpPr>
          <p:spPr>
            <a:xfrm flipH="1" flipV="1">
              <a:off x="8524470" y="101065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9A12CBC0-A5C6-430E-A7EE-758E553F3867}"/>
              </a:ext>
            </a:extLst>
          </p:cNvPr>
          <p:cNvSpPr txBox="1"/>
          <p:nvPr/>
        </p:nvSpPr>
        <p:spPr>
          <a:xfrm>
            <a:off x="9184150" y="5296445"/>
            <a:ext cx="2448558"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2-D </a:t>
            </a:r>
            <a:r>
              <a:rPr lang="en-US" b="1" dirty="0" err="1">
                <a:latin typeface="Times New Roman" panose="02020603050405020304" pitchFamily="18" charset="0"/>
                <a:cs typeface="Times New Roman" panose="02020603050405020304" pitchFamily="18" charset="0"/>
              </a:rPr>
              <a:t>autoconvolution</a:t>
            </a:r>
            <a:endParaRPr lang="en-US" b="1" dirty="0">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D91BED07-FCF5-4555-BADA-B9740A6016F9}"/>
              </a:ext>
            </a:extLst>
          </p:cNvPr>
          <p:cNvGrpSpPr/>
          <p:nvPr/>
        </p:nvGrpSpPr>
        <p:grpSpPr>
          <a:xfrm>
            <a:off x="8322826" y="1694361"/>
            <a:ext cx="3657601" cy="3667761"/>
            <a:chOff x="8234150" y="1128507"/>
            <a:chExt cx="3657601" cy="3667761"/>
          </a:xfrm>
        </p:grpSpPr>
        <p:grpSp>
          <p:nvGrpSpPr>
            <p:cNvPr id="34" name="Group 33">
              <a:extLst>
                <a:ext uri="{FF2B5EF4-FFF2-40B4-BE49-F238E27FC236}">
                  <a16:creationId xmlns:a16="http://schemas.microsoft.com/office/drawing/2014/main" id="{F4DF30ED-B9B2-4F75-957D-33AF6D24C9C7}"/>
                </a:ext>
              </a:extLst>
            </p:cNvPr>
            <p:cNvGrpSpPr/>
            <p:nvPr/>
          </p:nvGrpSpPr>
          <p:grpSpPr>
            <a:xfrm>
              <a:off x="8234150" y="1128507"/>
              <a:ext cx="3657601" cy="3667761"/>
              <a:chOff x="7772569" y="1056370"/>
              <a:chExt cx="3657601" cy="3667761"/>
            </a:xfrm>
          </p:grpSpPr>
          <p:cxnSp>
            <p:nvCxnSpPr>
              <p:cNvPr id="28" name="Straight Connector 27">
                <a:extLst>
                  <a:ext uri="{FF2B5EF4-FFF2-40B4-BE49-F238E27FC236}">
                    <a16:creationId xmlns:a16="http://schemas.microsoft.com/office/drawing/2014/main" id="{BE9FDE4A-6404-4382-B600-19FDEADC6097}"/>
                  </a:ext>
                </a:extLst>
              </p:cNvPr>
              <p:cNvCxnSpPr>
                <a:cxnSpLocks/>
              </p:cNvCxnSpPr>
              <p:nvPr/>
            </p:nvCxnSpPr>
            <p:spPr>
              <a:xfrm flipH="1" flipV="1">
                <a:off x="7772569" y="33444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89BF54-93D9-4BA8-B1ED-76B82D16CAB0}"/>
                  </a:ext>
                </a:extLst>
              </p:cNvPr>
              <p:cNvCxnSpPr>
                <a:cxnSpLocks/>
              </p:cNvCxnSpPr>
              <p:nvPr/>
            </p:nvCxnSpPr>
            <p:spPr>
              <a:xfrm flipH="1" flipV="1">
                <a:off x="7772569" y="236913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512FA7-8E96-441F-9E10-D6231040764C}"/>
                  </a:ext>
                </a:extLst>
              </p:cNvPr>
              <p:cNvCxnSpPr>
                <a:cxnSpLocks/>
              </p:cNvCxnSpPr>
              <p:nvPr/>
            </p:nvCxnSpPr>
            <p:spPr>
              <a:xfrm flipH="1" flipV="1">
                <a:off x="7772569" y="421825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990D76-0AC8-41FC-95E4-1ECF0FCD8843}"/>
                  </a:ext>
                </a:extLst>
              </p:cNvPr>
              <p:cNvCxnSpPr>
                <a:cxnSpLocks/>
              </p:cNvCxnSpPr>
              <p:nvPr/>
            </p:nvCxnSpPr>
            <p:spPr>
              <a:xfrm flipH="1" flipV="1">
                <a:off x="7772569" y="15156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2D52EA-C85F-42E0-BE09-1D1CD6118B3F}"/>
                  </a:ext>
                </a:extLst>
              </p:cNvPr>
              <p:cNvCxnSpPr/>
              <p:nvPr/>
            </p:nvCxnSpPr>
            <p:spPr>
              <a:xfrm flipH="1" flipV="1">
                <a:off x="10129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B0098EF-1F85-4046-90D9-6A21388209C4}"/>
                  </a:ext>
                </a:extLst>
              </p:cNvPr>
              <p:cNvCxnSpPr/>
              <p:nvPr/>
            </p:nvCxnSpPr>
            <p:spPr>
              <a:xfrm flipH="1" flipV="1">
                <a:off x="9113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992E3AAB-4839-47DB-ADE6-3EAED011EDB0}"/>
                </a:ext>
              </a:extLst>
            </p:cNvPr>
            <p:cNvCxnSpPr/>
            <p:nvPr/>
          </p:nvCxnSpPr>
          <p:spPr>
            <a:xfrm flipH="1" flipV="1">
              <a:off x="11562078" y="1128507"/>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9DDFF578-A0A8-4298-A08F-DCC4D7375058}"/>
              </a:ext>
            </a:extLst>
          </p:cNvPr>
          <p:cNvSpPr/>
          <p:nvPr/>
        </p:nvSpPr>
        <p:spPr>
          <a:xfrm>
            <a:off x="9419873" y="5718139"/>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B8841E8-0E6E-4592-BC2A-743373E5DD43}"/>
              </a:ext>
            </a:extLst>
          </p:cNvPr>
          <p:cNvSpPr/>
          <p:nvPr/>
        </p:nvSpPr>
        <p:spPr>
          <a:xfrm>
            <a:off x="11578605" y="5695274"/>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F0E3475-66F4-40CD-B9AE-2843A92C2F3C}"/>
              </a:ext>
            </a:extLst>
          </p:cNvPr>
          <p:cNvSpPr/>
          <p:nvPr/>
        </p:nvSpPr>
        <p:spPr>
          <a:xfrm>
            <a:off x="7924941" y="5718139"/>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14BCCA7-8595-497E-88DA-E78DF182DDB5}"/>
              </a:ext>
            </a:extLst>
          </p:cNvPr>
          <p:cNvSpPr/>
          <p:nvPr/>
        </p:nvSpPr>
        <p:spPr>
          <a:xfrm>
            <a:off x="8662276" y="5695274"/>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5AC2112-53A1-4F24-A06C-4651CD58DB13}"/>
              </a:ext>
            </a:extLst>
          </p:cNvPr>
          <p:cNvSpPr/>
          <p:nvPr/>
        </p:nvSpPr>
        <p:spPr>
          <a:xfrm>
            <a:off x="10846360" y="5662917"/>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D48C07A-E342-47BC-A1C7-B03A3989F96D}"/>
              </a:ext>
            </a:extLst>
          </p:cNvPr>
          <p:cNvSpPr/>
          <p:nvPr/>
        </p:nvSpPr>
        <p:spPr>
          <a:xfrm>
            <a:off x="10157208" y="5692414"/>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E5DDB09-19D6-467F-B133-C8A57BA6D51F}"/>
              </a:ext>
            </a:extLst>
          </p:cNvPr>
          <p:cNvSpPr txBox="1"/>
          <p:nvPr/>
        </p:nvSpPr>
        <p:spPr>
          <a:xfrm>
            <a:off x="1252991" y="5718139"/>
            <a:ext cx="149352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660952F2-7860-40A2-8920-691F23971AC4}"/>
              </a:ext>
            </a:extLst>
          </p:cNvPr>
          <p:cNvSpPr txBox="1"/>
          <p:nvPr/>
        </p:nvSpPr>
        <p:spPr>
          <a:xfrm>
            <a:off x="5086140" y="5718139"/>
            <a:ext cx="240629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i="1" dirty="0">
                <a:latin typeface="Times New Roman" panose="02020603050405020304" pitchFamily="18" charset="0"/>
                <a:cs typeface="Times New Roman" panose="02020603050405020304" pitchFamily="18" charset="0"/>
                <a:sym typeface="Symbol" panose="05050102010706020507" pitchFamily="18" charset="2"/>
              </a:rPr>
              <a:t>h</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i="1" dirty="0">
                <a:latin typeface="Times New Roman" panose="02020603050405020304" pitchFamily="18" charset="0"/>
                <a:cs typeface="Times New Roman" panose="02020603050405020304" pitchFamily="18" charset="0"/>
                <a:sym typeface="Symbol" panose="05050102010706020507" pitchFamily="18" charset="2"/>
              </a:rPr>
              <a:t>X</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i="1" dirty="0">
                <a:latin typeface="Times New Roman" panose="02020603050405020304" pitchFamily="18" charset="0"/>
                <a:cs typeface="Times New Roman" panose="02020603050405020304" pitchFamily="18" charset="0"/>
                <a:sym typeface="Symbol" panose="05050102010706020507" pitchFamily="18" charset="2"/>
              </a:rPr>
              <a:t>x</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i="1" dirty="0">
                <a:latin typeface="Times New Roman" panose="02020603050405020304" pitchFamily="18" charset="0"/>
                <a:cs typeface="Times New Roman" panose="02020603050405020304" pitchFamily="18" charset="0"/>
                <a:sym typeface="Symbol" panose="05050102010706020507" pitchFamily="18" charset="2"/>
              </a:rPr>
              <a:t>Y</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i="1" dirty="0">
                <a:latin typeface="Times New Roman" panose="02020603050405020304" pitchFamily="18" charset="0"/>
                <a:cs typeface="Times New Roman" panose="02020603050405020304" pitchFamily="18" charset="0"/>
                <a:sym typeface="Symbol" panose="05050102010706020507" pitchFamily="18" charset="2"/>
              </a:rPr>
              <a:t>y</a:t>
            </a:r>
            <a:r>
              <a:rPr lang="en-US" dirty="0">
                <a:latin typeface="Times New Roman" panose="02020603050405020304" pitchFamily="18" charset="0"/>
                <a:cs typeface="Times New Roman" panose="02020603050405020304" pitchFamily="18" charset="0"/>
                <a:sym typeface="Symbol" panose="05050102010706020507" pitchFamily="18" charset="2"/>
              </a:rPr>
              <a:t>)  </a:t>
            </a:r>
            <a:endParaRPr lang="en-US" dirty="0">
              <a:latin typeface="Times New Roman" panose="02020603050405020304" pitchFamily="18" charset="0"/>
              <a:cs typeface="Times New Roman" panose="02020603050405020304" pitchFamily="18" charset="0"/>
            </a:endParaRPr>
          </a:p>
        </p:txBody>
      </p:sp>
      <p:grpSp>
        <p:nvGrpSpPr>
          <p:cNvPr id="47" name="Group 46">
            <a:extLst>
              <a:ext uri="{FF2B5EF4-FFF2-40B4-BE49-F238E27FC236}">
                <a16:creationId xmlns:a16="http://schemas.microsoft.com/office/drawing/2014/main" id="{951CD4E3-C285-46A6-88F1-229EB8B05CBF}"/>
              </a:ext>
            </a:extLst>
          </p:cNvPr>
          <p:cNvGrpSpPr/>
          <p:nvPr/>
        </p:nvGrpSpPr>
        <p:grpSpPr>
          <a:xfrm>
            <a:off x="10409480" y="86300"/>
            <a:ext cx="1606005" cy="1115298"/>
            <a:chOff x="1447800" y="217448"/>
            <a:chExt cx="1606005" cy="1115298"/>
          </a:xfrm>
        </p:grpSpPr>
        <p:cxnSp>
          <p:nvCxnSpPr>
            <p:cNvPr id="48" name="Straight Arrow Connector 47">
              <a:extLst>
                <a:ext uri="{FF2B5EF4-FFF2-40B4-BE49-F238E27FC236}">
                  <a16:creationId xmlns:a16="http://schemas.microsoft.com/office/drawing/2014/main" id="{92B4248F-3857-4BAE-A4B2-9D773B5F7FF1}"/>
                </a:ext>
              </a:extLst>
            </p:cNvPr>
            <p:cNvCxnSpPr/>
            <p:nvPr/>
          </p:nvCxnSpPr>
          <p:spPr>
            <a:xfrm>
              <a:off x="1656080" y="1158240"/>
              <a:ext cx="863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57E46B0-7338-4CCE-97F4-4DE1CBAF0D63}"/>
                </a:ext>
              </a:extLst>
            </p:cNvPr>
            <p:cNvCxnSpPr/>
            <p:nvPr/>
          </p:nvCxnSpPr>
          <p:spPr>
            <a:xfrm flipV="1">
              <a:off x="1666240" y="523684"/>
              <a:ext cx="0" cy="6243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C4DD63E-8C82-444E-B711-BFE15CA2AA35}"/>
                </a:ext>
              </a:extLst>
            </p:cNvPr>
            <p:cNvSpPr txBox="1"/>
            <p:nvPr/>
          </p:nvSpPr>
          <p:spPr>
            <a:xfrm>
              <a:off x="2616925" y="963414"/>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a:t>
              </a:r>
            </a:p>
          </p:txBody>
        </p:sp>
        <p:sp>
          <p:nvSpPr>
            <p:cNvPr id="51" name="TextBox 50">
              <a:extLst>
                <a:ext uri="{FF2B5EF4-FFF2-40B4-BE49-F238E27FC236}">
                  <a16:creationId xmlns:a16="http://schemas.microsoft.com/office/drawing/2014/main" id="{042C3224-6703-4A29-8416-5DF45FE709A9}"/>
                </a:ext>
              </a:extLst>
            </p:cNvPr>
            <p:cNvSpPr txBox="1"/>
            <p:nvPr/>
          </p:nvSpPr>
          <p:spPr>
            <a:xfrm>
              <a:off x="1447800" y="217448"/>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a:t>
              </a:r>
            </a:p>
          </p:txBody>
        </p:sp>
      </p:grpSp>
      <mc:AlternateContent xmlns:mc="http://schemas.openxmlformats.org/markup-compatibility/2006" xmlns:p14="http://schemas.microsoft.com/office/powerpoint/2010/main">
        <mc:Choice Requires="p14">
          <p:contentPart p14:bwMode="auto" r:id="rId5">
            <p14:nvContentPartPr>
              <p14:cNvPr id="88" name="Ink 87">
                <a:extLst>
                  <a:ext uri="{FF2B5EF4-FFF2-40B4-BE49-F238E27FC236}">
                    <a16:creationId xmlns:a16="http://schemas.microsoft.com/office/drawing/2014/main" id="{CC03D0AB-9B20-4AD8-95E4-80C274860BB8}"/>
                  </a:ext>
                </a:extLst>
              </p14:cNvPr>
              <p14:cNvContentPartPr/>
              <p14:nvPr/>
            </p14:nvContentPartPr>
            <p14:xfrm>
              <a:off x="6961800" y="1180200"/>
              <a:ext cx="360" cy="360"/>
            </p14:xfrm>
          </p:contentPart>
        </mc:Choice>
        <mc:Fallback xmlns="">
          <p:pic>
            <p:nvPicPr>
              <p:cNvPr id="88" name="Ink 87">
                <a:extLst>
                  <a:ext uri="{FF2B5EF4-FFF2-40B4-BE49-F238E27FC236}">
                    <a16:creationId xmlns:a16="http://schemas.microsoft.com/office/drawing/2014/main" id="{CC03D0AB-9B20-4AD8-95E4-80C274860BB8}"/>
                  </a:ext>
                </a:extLst>
              </p:cNvPr>
              <p:cNvPicPr/>
              <p:nvPr/>
            </p:nvPicPr>
            <p:blipFill>
              <a:blip r:embed="rId10"/>
              <a:stretch>
                <a:fillRect/>
              </a:stretch>
            </p:blipFill>
            <p:spPr>
              <a:xfrm>
                <a:off x="6953160" y="1171560"/>
                <a:ext cx="18000" cy="18000"/>
              </a:xfrm>
              <a:prstGeom prst="rect">
                <a:avLst/>
              </a:prstGeom>
            </p:spPr>
          </p:pic>
        </mc:Fallback>
      </mc:AlternateContent>
      <p:sp>
        <p:nvSpPr>
          <p:cNvPr id="2" name="TextBox 1">
            <a:extLst>
              <a:ext uri="{FF2B5EF4-FFF2-40B4-BE49-F238E27FC236}">
                <a16:creationId xmlns:a16="http://schemas.microsoft.com/office/drawing/2014/main" id="{4F6F6484-335B-4627-8B7C-DA6EFF6EA5A3}"/>
              </a:ext>
            </a:extLst>
          </p:cNvPr>
          <p:cNvSpPr txBox="1"/>
          <p:nvPr/>
        </p:nvSpPr>
        <p:spPr>
          <a:xfrm>
            <a:off x="424783" y="247573"/>
            <a:ext cx="8617613" cy="1754326"/>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(2) Find the reflection of </a:t>
            </a:r>
            <a:r>
              <a:rPr lang="en-US" b="1" i="1" dirty="0">
                <a:latin typeface="Times New Roman" panose="02020603050405020304" pitchFamily="18" charset="0"/>
                <a:cs typeface="Times New Roman" panose="02020603050405020304" pitchFamily="18" charset="0"/>
              </a:rPr>
              <a:t>h</a:t>
            </a:r>
            <a:r>
              <a:rPr lang="en-US" b="1"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x</a:t>
            </a:r>
            <a:r>
              <a:rPr lang="en-US" b="1"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b="1" dirty="0">
                <a:latin typeface="Times New Roman" panose="02020603050405020304" pitchFamily="18" charset="0"/>
                <a:cs typeface="Times New Roman" panose="02020603050405020304" pitchFamily="18" charset="0"/>
              </a:rPr>
              <a:t>) twice. One is the reflection about y axis (= horizontal flip) and the other is the reflection about x axis (vertical flip). By doing the horizontal flip </a:t>
            </a:r>
            <a:r>
              <a:rPr lang="en-US" b="1" i="1" dirty="0">
                <a:latin typeface="Times New Roman" panose="02020603050405020304" pitchFamily="18" charset="0"/>
                <a:cs typeface="Times New Roman" panose="02020603050405020304" pitchFamily="18" charset="0"/>
              </a:rPr>
              <a:t>h</a:t>
            </a:r>
            <a:r>
              <a:rPr lang="en-US" b="1"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x</a:t>
            </a:r>
            <a:r>
              <a:rPr lang="en-US" b="1"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b="1" dirty="0">
                <a:latin typeface="Times New Roman" panose="02020603050405020304" pitchFamily="18" charset="0"/>
                <a:cs typeface="Times New Roman" panose="02020603050405020304" pitchFamily="18" charset="0"/>
              </a:rPr>
              <a:t>) becomes </a:t>
            </a:r>
            <a:r>
              <a:rPr lang="en-US" b="1" i="1" dirty="0">
                <a:latin typeface="Times New Roman" panose="02020603050405020304" pitchFamily="18" charset="0"/>
                <a:cs typeface="Times New Roman" panose="02020603050405020304" pitchFamily="18" charset="0"/>
              </a:rPr>
              <a:t>h</a:t>
            </a: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y</a:t>
            </a:r>
            <a:r>
              <a:rPr lang="en-US" b="1" dirty="0">
                <a:latin typeface="Times New Roman" panose="02020603050405020304" pitchFamily="18" charset="0"/>
                <a:cs typeface="Times New Roman" panose="02020603050405020304" pitchFamily="18" charset="0"/>
              </a:rPr>
              <a:t>). Likewise, by doing the vertical flip </a:t>
            </a:r>
            <a:r>
              <a:rPr lang="en-US" b="1" i="1" dirty="0">
                <a:latin typeface="Times New Roman" panose="02020603050405020304" pitchFamily="18" charset="0"/>
                <a:cs typeface="Times New Roman" panose="02020603050405020304" pitchFamily="18" charset="0"/>
              </a:rPr>
              <a:t>h</a:t>
            </a:r>
            <a:r>
              <a:rPr lang="en-US" b="1"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x</a:t>
            </a:r>
            <a:r>
              <a:rPr lang="en-US" b="1"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b="1" dirty="0">
                <a:latin typeface="Times New Roman" panose="02020603050405020304" pitchFamily="18" charset="0"/>
                <a:cs typeface="Times New Roman" panose="02020603050405020304" pitchFamily="18" charset="0"/>
              </a:rPr>
              <a:t>) becomes </a:t>
            </a:r>
            <a:r>
              <a:rPr lang="en-US" b="1" i="1" dirty="0">
                <a:latin typeface="Times New Roman" panose="02020603050405020304" pitchFamily="18" charset="0"/>
                <a:cs typeface="Times New Roman" panose="02020603050405020304" pitchFamily="18" charset="0"/>
              </a:rPr>
              <a:t>h</a:t>
            </a: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y</a:t>
            </a:r>
            <a:r>
              <a:rPr lang="en-US" b="1" dirty="0">
                <a:latin typeface="Times New Roman" panose="02020603050405020304" pitchFamily="18" charset="0"/>
                <a:cs typeface="Times New Roman" panose="02020603050405020304" pitchFamily="18" charset="0"/>
              </a:rPr>
              <a:t>). Generally, this reflected function can be written as </a:t>
            </a:r>
            <a:r>
              <a:rPr lang="en-US" b="1" i="1" dirty="0">
                <a:latin typeface="Times New Roman" panose="02020603050405020304" pitchFamily="18" charset="0"/>
                <a:cs typeface="Times New Roman" panose="02020603050405020304" pitchFamily="18" charset="0"/>
              </a:rPr>
              <a:t>h</a:t>
            </a: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Y</a:t>
            </a: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y</a:t>
            </a:r>
            <a:r>
              <a:rPr lang="en-US" b="1" dirty="0">
                <a:latin typeface="Times New Roman" panose="02020603050405020304" pitchFamily="18" charset="0"/>
                <a:cs typeface="Times New Roman" panose="02020603050405020304" pitchFamily="18" charset="0"/>
              </a:rPr>
              <a:t>). The function </a:t>
            </a:r>
            <a:r>
              <a:rPr lang="en-US" b="1" i="1" dirty="0">
                <a:latin typeface="Times New Roman" panose="02020603050405020304" pitchFamily="18" charset="0"/>
                <a:cs typeface="Times New Roman" panose="02020603050405020304" pitchFamily="18" charset="0"/>
              </a:rPr>
              <a:t>h</a:t>
            </a: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Y</a:t>
            </a: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y</a:t>
            </a:r>
            <a:r>
              <a:rPr lang="en-US" b="1" dirty="0">
                <a:latin typeface="Times New Roman" panose="02020603050405020304" pitchFamily="18" charset="0"/>
                <a:cs typeface="Times New Roman" panose="02020603050405020304" pitchFamily="18" charset="0"/>
              </a:rPr>
              <a:t>) represented by L faces to the left. This is equivalent to rotate the </a:t>
            </a:r>
            <a:r>
              <a:rPr lang="en-US" b="1" i="1" dirty="0">
                <a:latin typeface="Times New Roman" panose="02020603050405020304" pitchFamily="18" charset="0"/>
                <a:cs typeface="Times New Roman" panose="02020603050405020304" pitchFamily="18" charset="0"/>
              </a:rPr>
              <a:t>f</a:t>
            </a:r>
            <a:r>
              <a:rPr lang="en-US" b="1"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x</a:t>
            </a:r>
            <a:r>
              <a:rPr lang="en-US" b="1"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b="1" dirty="0">
                <a:latin typeface="Times New Roman" panose="02020603050405020304" pitchFamily="18" charset="0"/>
                <a:cs typeface="Times New Roman" panose="02020603050405020304" pitchFamily="18" charset="0"/>
              </a:rPr>
              <a:t>) by 180</a:t>
            </a:r>
            <a:r>
              <a:rPr lang="en-US" b="1" baseline="30000" dirty="0">
                <a:latin typeface="Times New Roman" panose="02020603050405020304" pitchFamily="18" charset="0"/>
                <a:cs typeface="Times New Roman" panose="02020603050405020304" pitchFamily="18" charset="0"/>
              </a:rPr>
              <a:t>0</a:t>
            </a:r>
            <a:r>
              <a:rPr lang="en-US" b="1" dirty="0">
                <a:latin typeface="Times New Roman" panose="02020603050405020304" pitchFamily="18" charset="0"/>
                <a:cs typeface="Times New Roman" panose="02020603050405020304" pitchFamily="18" charset="0"/>
              </a:rPr>
              <a:t> around the dot at the origin.</a:t>
            </a:r>
          </a:p>
        </p:txBody>
      </p:sp>
      <p:sp>
        <p:nvSpPr>
          <p:cNvPr id="37" name="TextBox 36">
            <a:extLst>
              <a:ext uri="{FF2B5EF4-FFF2-40B4-BE49-F238E27FC236}">
                <a16:creationId xmlns:a16="http://schemas.microsoft.com/office/drawing/2014/main" id="{FAB2BB46-8E2C-4824-9669-CA243594DA65}"/>
              </a:ext>
            </a:extLst>
          </p:cNvPr>
          <p:cNvSpPr txBox="1"/>
          <p:nvPr/>
        </p:nvSpPr>
        <p:spPr>
          <a:xfrm>
            <a:off x="8600545" y="5278837"/>
            <a:ext cx="240629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45FA6AB-865C-48CF-8CCB-A902F8F210EA}"/>
              </a:ext>
            </a:extLst>
          </p:cNvPr>
          <p:cNvSpPr txBox="1"/>
          <p:nvPr/>
        </p:nvSpPr>
        <p:spPr>
          <a:xfrm>
            <a:off x="1827638" y="5969925"/>
            <a:ext cx="4461649"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This dot is assumed to locate at the origin.</a:t>
            </a:r>
          </a:p>
        </p:txBody>
      </p:sp>
      <p:cxnSp>
        <p:nvCxnSpPr>
          <p:cNvPr id="8" name="Straight Arrow Connector 7">
            <a:extLst>
              <a:ext uri="{FF2B5EF4-FFF2-40B4-BE49-F238E27FC236}">
                <a16:creationId xmlns:a16="http://schemas.microsoft.com/office/drawing/2014/main" id="{5D89B1EA-9EBC-4A69-9E94-861FE93406A6}"/>
              </a:ext>
            </a:extLst>
          </p:cNvPr>
          <p:cNvCxnSpPr/>
          <p:nvPr/>
        </p:nvCxnSpPr>
        <p:spPr>
          <a:xfrm flipH="1" flipV="1">
            <a:off x="1584960" y="4393912"/>
            <a:ext cx="986744" cy="15726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892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CB605D-D0ED-4E66-BD19-59F539B0D14E}"/>
              </a:ext>
            </a:extLst>
          </p:cNvPr>
          <p:cNvSpPr>
            <a:spLocks noGrp="1"/>
          </p:cNvSpPr>
          <p:nvPr>
            <p:ph type="sldNum" sz="quarter" idx="12"/>
          </p:nvPr>
        </p:nvSpPr>
        <p:spPr/>
        <p:txBody>
          <a:bodyPr/>
          <a:lstStyle/>
          <a:p>
            <a:fld id="{1E5607C3-F4B7-4887-97A5-ACF476959777}" type="slidenum">
              <a:rPr lang="en-US" smtClean="0"/>
              <a:t>33</a:t>
            </a:fld>
            <a:endParaRPr lang="en-US"/>
          </a:p>
        </p:txBody>
      </p:sp>
      <p:pic>
        <p:nvPicPr>
          <p:cNvPr id="22" name="Picture 21">
            <a:extLst>
              <a:ext uri="{FF2B5EF4-FFF2-40B4-BE49-F238E27FC236}">
                <a16:creationId xmlns:a16="http://schemas.microsoft.com/office/drawing/2014/main" id="{CC457A26-90F7-4F67-9E9F-F81865139A96}"/>
              </a:ext>
            </a:extLst>
          </p:cNvPr>
          <p:cNvPicPr>
            <a:picLocks noChangeAspect="1"/>
          </p:cNvPicPr>
          <p:nvPr/>
        </p:nvPicPr>
        <p:blipFill>
          <a:blip r:embed="rId3"/>
          <a:stretch>
            <a:fillRect/>
          </a:stretch>
        </p:blipFill>
        <p:spPr>
          <a:xfrm>
            <a:off x="4321069" y="99670"/>
            <a:ext cx="3682303" cy="3688400"/>
          </a:xfrm>
          <a:prstGeom prst="rect">
            <a:avLst/>
          </a:prstGeom>
        </p:spPr>
      </p:pic>
      <p:grpSp>
        <p:nvGrpSpPr>
          <p:cNvPr id="25" name="Group 24">
            <a:extLst>
              <a:ext uri="{FF2B5EF4-FFF2-40B4-BE49-F238E27FC236}">
                <a16:creationId xmlns:a16="http://schemas.microsoft.com/office/drawing/2014/main" id="{A7E0E03F-551F-4D19-8F48-812703DB8D27}"/>
              </a:ext>
            </a:extLst>
          </p:cNvPr>
          <p:cNvGrpSpPr/>
          <p:nvPr/>
        </p:nvGrpSpPr>
        <p:grpSpPr>
          <a:xfrm>
            <a:off x="1930540" y="2822504"/>
            <a:ext cx="3657601" cy="3667761"/>
            <a:chOff x="7183349" y="1010650"/>
            <a:chExt cx="3657601" cy="3667761"/>
          </a:xfrm>
        </p:grpSpPr>
        <p:pic>
          <p:nvPicPr>
            <p:cNvPr id="9" name="Picture 8">
              <a:extLst>
                <a:ext uri="{FF2B5EF4-FFF2-40B4-BE49-F238E27FC236}">
                  <a16:creationId xmlns:a16="http://schemas.microsoft.com/office/drawing/2014/main" id="{8FDD3AA0-BCDB-453A-8E13-C48D94EE30BE}"/>
                </a:ext>
              </a:extLst>
            </p:cNvPr>
            <p:cNvPicPr>
              <a:picLocks noChangeAspect="1"/>
            </p:cNvPicPr>
            <p:nvPr/>
          </p:nvPicPr>
          <p:blipFill rotWithShape="1">
            <a:blip r:embed="rId4">
              <a:alphaModFix amt="35000"/>
            </a:blip>
            <a:srcRect l="5289" t="10473" r="3764" b="3826"/>
            <a:stretch/>
          </p:blipFill>
          <p:spPr>
            <a:xfrm flipH="1" flipV="1">
              <a:off x="7183349" y="1010650"/>
              <a:ext cx="3637280" cy="3667760"/>
            </a:xfrm>
            <a:prstGeom prst="rect">
              <a:avLst/>
            </a:prstGeom>
          </p:spPr>
        </p:pic>
        <p:cxnSp>
          <p:nvCxnSpPr>
            <p:cNvPr id="11" name="Straight Connector 10">
              <a:extLst>
                <a:ext uri="{FF2B5EF4-FFF2-40B4-BE49-F238E27FC236}">
                  <a16:creationId xmlns:a16="http://schemas.microsoft.com/office/drawing/2014/main" id="{68E6E06B-044F-41E4-A673-9EBD30954393}"/>
                </a:ext>
              </a:extLst>
            </p:cNvPr>
            <p:cNvCxnSpPr>
              <a:cxnSpLocks/>
            </p:cNvCxnSpPr>
            <p:nvPr/>
          </p:nvCxnSpPr>
          <p:spPr>
            <a:xfrm flipH="1" flipV="1">
              <a:off x="7183349" y="32987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2D30C9-04C8-4141-B288-0392E4BD22E2}"/>
                </a:ext>
              </a:extLst>
            </p:cNvPr>
            <p:cNvCxnSpPr>
              <a:cxnSpLocks/>
            </p:cNvCxnSpPr>
            <p:nvPr/>
          </p:nvCxnSpPr>
          <p:spPr>
            <a:xfrm flipH="1" flipV="1">
              <a:off x="7183349" y="232341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6CA72C-D09D-4517-A4D4-80879427506A}"/>
                </a:ext>
              </a:extLst>
            </p:cNvPr>
            <p:cNvCxnSpPr>
              <a:cxnSpLocks/>
            </p:cNvCxnSpPr>
            <p:nvPr/>
          </p:nvCxnSpPr>
          <p:spPr>
            <a:xfrm flipH="1" flipV="1">
              <a:off x="7183349" y="417253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ECBC13-D1F6-4527-A7B2-8343FFEE8C7F}"/>
                </a:ext>
              </a:extLst>
            </p:cNvPr>
            <p:cNvCxnSpPr>
              <a:cxnSpLocks/>
            </p:cNvCxnSpPr>
            <p:nvPr/>
          </p:nvCxnSpPr>
          <p:spPr>
            <a:xfrm flipH="1" flipV="1">
              <a:off x="7183349" y="14699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77CCB0-CE50-492B-B9C0-CE364CD35880}"/>
                </a:ext>
              </a:extLst>
            </p:cNvPr>
            <p:cNvCxnSpPr/>
            <p:nvPr/>
          </p:nvCxnSpPr>
          <p:spPr>
            <a:xfrm flipH="1" flipV="1">
              <a:off x="9540470" y="101065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21A3DD-7CBD-44B5-A0BA-2A3EA7528384}"/>
                </a:ext>
              </a:extLst>
            </p:cNvPr>
            <p:cNvCxnSpPr/>
            <p:nvPr/>
          </p:nvCxnSpPr>
          <p:spPr>
            <a:xfrm flipH="1" flipV="1">
              <a:off x="8524470" y="101065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9A12CBC0-A5C6-430E-A7EE-758E553F3867}"/>
              </a:ext>
            </a:extLst>
          </p:cNvPr>
          <p:cNvSpPr txBox="1"/>
          <p:nvPr/>
        </p:nvSpPr>
        <p:spPr>
          <a:xfrm>
            <a:off x="9184150" y="5296445"/>
            <a:ext cx="2448558"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2-D </a:t>
            </a:r>
            <a:r>
              <a:rPr lang="en-US" b="1" dirty="0" err="1">
                <a:latin typeface="Times New Roman" panose="02020603050405020304" pitchFamily="18" charset="0"/>
                <a:cs typeface="Times New Roman" panose="02020603050405020304" pitchFamily="18" charset="0"/>
              </a:rPr>
              <a:t>autoconvolution</a:t>
            </a:r>
            <a:endParaRPr lang="en-US" b="1" dirty="0">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D91BED07-FCF5-4555-BADA-B9740A6016F9}"/>
              </a:ext>
            </a:extLst>
          </p:cNvPr>
          <p:cNvGrpSpPr/>
          <p:nvPr/>
        </p:nvGrpSpPr>
        <p:grpSpPr>
          <a:xfrm>
            <a:off x="8322826" y="1694361"/>
            <a:ext cx="3657601" cy="3667761"/>
            <a:chOff x="8234150" y="1128507"/>
            <a:chExt cx="3657601" cy="3667761"/>
          </a:xfrm>
        </p:grpSpPr>
        <p:grpSp>
          <p:nvGrpSpPr>
            <p:cNvPr id="34" name="Group 33">
              <a:extLst>
                <a:ext uri="{FF2B5EF4-FFF2-40B4-BE49-F238E27FC236}">
                  <a16:creationId xmlns:a16="http://schemas.microsoft.com/office/drawing/2014/main" id="{F4DF30ED-B9B2-4F75-957D-33AF6D24C9C7}"/>
                </a:ext>
              </a:extLst>
            </p:cNvPr>
            <p:cNvGrpSpPr/>
            <p:nvPr/>
          </p:nvGrpSpPr>
          <p:grpSpPr>
            <a:xfrm>
              <a:off x="8234150" y="1128507"/>
              <a:ext cx="3657601" cy="3667761"/>
              <a:chOff x="7772569" y="1056370"/>
              <a:chExt cx="3657601" cy="3667761"/>
            </a:xfrm>
          </p:grpSpPr>
          <p:cxnSp>
            <p:nvCxnSpPr>
              <p:cNvPr id="28" name="Straight Connector 27">
                <a:extLst>
                  <a:ext uri="{FF2B5EF4-FFF2-40B4-BE49-F238E27FC236}">
                    <a16:creationId xmlns:a16="http://schemas.microsoft.com/office/drawing/2014/main" id="{BE9FDE4A-6404-4382-B600-19FDEADC6097}"/>
                  </a:ext>
                </a:extLst>
              </p:cNvPr>
              <p:cNvCxnSpPr>
                <a:cxnSpLocks/>
              </p:cNvCxnSpPr>
              <p:nvPr/>
            </p:nvCxnSpPr>
            <p:spPr>
              <a:xfrm flipH="1" flipV="1">
                <a:off x="7772569" y="33444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89BF54-93D9-4BA8-B1ED-76B82D16CAB0}"/>
                  </a:ext>
                </a:extLst>
              </p:cNvPr>
              <p:cNvCxnSpPr>
                <a:cxnSpLocks/>
              </p:cNvCxnSpPr>
              <p:nvPr/>
            </p:nvCxnSpPr>
            <p:spPr>
              <a:xfrm flipH="1" flipV="1">
                <a:off x="7772569" y="236913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512FA7-8E96-441F-9E10-D6231040764C}"/>
                  </a:ext>
                </a:extLst>
              </p:cNvPr>
              <p:cNvCxnSpPr>
                <a:cxnSpLocks/>
              </p:cNvCxnSpPr>
              <p:nvPr/>
            </p:nvCxnSpPr>
            <p:spPr>
              <a:xfrm flipH="1" flipV="1">
                <a:off x="7772569" y="421825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990D76-0AC8-41FC-95E4-1ECF0FCD8843}"/>
                  </a:ext>
                </a:extLst>
              </p:cNvPr>
              <p:cNvCxnSpPr>
                <a:cxnSpLocks/>
              </p:cNvCxnSpPr>
              <p:nvPr/>
            </p:nvCxnSpPr>
            <p:spPr>
              <a:xfrm flipH="1" flipV="1">
                <a:off x="7772569" y="15156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2D52EA-C85F-42E0-BE09-1D1CD6118B3F}"/>
                  </a:ext>
                </a:extLst>
              </p:cNvPr>
              <p:cNvCxnSpPr/>
              <p:nvPr/>
            </p:nvCxnSpPr>
            <p:spPr>
              <a:xfrm flipH="1" flipV="1">
                <a:off x="10129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B0098EF-1F85-4046-90D9-6A21388209C4}"/>
                  </a:ext>
                </a:extLst>
              </p:cNvPr>
              <p:cNvCxnSpPr/>
              <p:nvPr/>
            </p:nvCxnSpPr>
            <p:spPr>
              <a:xfrm flipH="1" flipV="1">
                <a:off x="9113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992E3AAB-4839-47DB-ADE6-3EAED011EDB0}"/>
                </a:ext>
              </a:extLst>
            </p:cNvPr>
            <p:cNvCxnSpPr/>
            <p:nvPr/>
          </p:nvCxnSpPr>
          <p:spPr>
            <a:xfrm flipH="1" flipV="1">
              <a:off x="11562078" y="1128507"/>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9DDFF578-A0A8-4298-A08F-DCC4D7375058}"/>
              </a:ext>
            </a:extLst>
          </p:cNvPr>
          <p:cNvSpPr/>
          <p:nvPr/>
        </p:nvSpPr>
        <p:spPr>
          <a:xfrm>
            <a:off x="9419873" y="5718139"/>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B8841E8-0E6E-4592-BC2A-743373E5DD43}"/>
              </a:ext>
            </a:extLst>
          </p:cNvPr>
          <p:cNvSpPr/>
          <p:nvPr/>
        </p:nvSpPr>
        <p:spPr>
          <a:xfrm>
            <a:off x="11578605" y="5695274"/>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F0E3475-66F4-40CD-B9AE-2843A92C2F3C}"/>
              </a:ext>
            </a:extLst>
          </p:cNvPr>
          <p:cNvSpPr/>
          <p:nvPr/>
        </p:nvSpPr>
        <p:spPr>
          <a:xfrm>
            <a:off x="7924941" y="5718139"/>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14BCCA7-8595-497E-88DA-E78DF182DDB5}"/>
              </a:ext>
            </a:extLst>
          </p:cNvPr>
          <p:cNvSpPr/>
          <p:nvPr/>
        </p:nvSpPr>
        <p:spPr>
          <a:xfrm>
            <a:off x="8662276" y="5695274"/>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5AC2112-53A1-4F24-A06C-4651CD58DB13}"/>
              </a:ext>
            </a:extLst>
          </p:cNvPr>
          <p:cNvSpPr/>
          <p:nvPr/>
        </p:nvSpPr>
        <p:spPr>
          <a:xfrm>
            <a:off x="10846360" y="5662917"/>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D48C07A-E342-47BC-A1C7-B03A3989F96D}"/>
              </a:ext>
            </a:extLst>
          </p:cNvPr>
          <p:cNvSpPr/>
          <p:nvPr/>
        </p:nvSpPr>
        <p:spPr>
          <a:xfrm>
            <a:off x="10157208" y="5692414"/>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951CD4E3-C285-46A6-88F1-229EB8B05CBF}"/>
              </a:ext>
            </a:extLst>
          </p:cNvPr>
          <p:cNvGrpSpPr/>
          <p:nvPr/>
        </p:nvGrpSpPr>
        <p:grpSpPr>
          <a:xfrm>
            <a:off x="10409480" y="86300"/>
            <a:ext cx="1606005" cy="1115298"/>
            <a:chOff x="1447800" y="217448"/>
            <a:chExt cx="1606005" cy="1115298"/>
          </a:xfrm>
        </p:grpSpPr>
        <p:cxnSp>
          <p:nvCxnSpPr>
            <p:cNvPr id="48" name="Straight Arrow Connector 47">
              <a:extLst>
                <a:ext uri="{FF2B5EF4-FFF2-40B4-BE49-F238E27FC236}">
                  <a16:creationId xmlns:a16="http://schemas.microsoft.com/office/drawing/2014/main" id="{92B4248F-3857-4BAE-A4B2-9D773B5F7FF1}"/>
                </a:ext>
              </a:extLst>
            </p:cNvPr>
            <p:cNvCxnSpPr/>
            <p:nvPr/>
          </p:nvCxnSpPr>
          <p:spPr>
            <a:xfrm>
              <a:off x="1656080" y="1158240"/>
              <a:ext cx="863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57E46B0-7338-4CCE-97F4-4DE1CBAF0D63}"/>
                </a:ext>
              </a:extLst>
            </p:cNvPr>
            <p:cNvCxnSpPr/>
            <p:nvPr/>
          </p:nvCxnSpPr>
          <p:spPr>
            <a:xfrm flipV="1">
              <a:off x="1666240" y="523684"/>
              <a:ext cx="0" cy="6243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C4DD63E-8C82-444E-B711-BFE15CA2AA35}"/>
                </a:ext>
              </a:extLst>
            </p:cNvPr>
            <p:cNvSpPr txBox="1"/>
            <p:nvPr/>
          </p:nvSpPr>
          <p:spPr>
            <a:xfrm>
              <a:off x="2616925" y="963414"/>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a:t>
              </a:r>
            </a:p>
          </p:txBody>
        </p:sp>
        <p:sp>
          <p:nvSpPr>
            <p:cNvPr id="51" name="TextBox 50">
              <a:extLst>
                <a:ext uri="{FF2B5EF4-FFF2-40B4-BE49-F238E27FC236}">
                  <a16:creationId xmlns:a16="http://schemas.microsoft.com/office/drawing/2014/main" id="{042C3224-6703-4A29-8416-5DF45FE709A9}"/>
                </a:ext>
              </a:extLst>
            </p:cNvPr>
            <p:cNvSpPr txBox="1"/>
            <p:nvPr/>
          </p:nvSpPr>
          <p:spPr>
            <a:xfrm>
              <a:off x="1447800" y="217448"/>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a:t>
              </a:r>
            </a:p>
          </p:txBody>
        </p:sp>
      </p:grpSp>
      <mc:AlternateContent xmlns:mc="http://schemas.openxmlformats.org/markup-compatibility/2006" xmlns:p14="http://schemas.microsoft.com/office/powerpoint/2010/main">
        <mc:Choice Requires="p14">
          <p:contentPart p14:bwMode="auto" r:id="rId5">
            <p14:nvContentPartPr>
              <p14:cNvPr id="88" name="Ink 87">
                <a:extLst>
                  <a:ext uri="{FF2B5EF4-FFF2-40B4-BE49-F238E27FC236}">
                    <a16:creationId xmlns:a16="http://schemas.microsoft.com/office/drawing/2014/main" id="{CC03D0AB-9B20-4AD8-95E4-80C274860BB8}"/>
                  </a:ext>
                </a:extLst>
              </p14:cNvPr>
              <p14:cNvContentPartPr/>
              <p14:nvPr/>
            </p14:nvContentPartPr>
            <p14:xfrm>
              <a:off x="6961800" y="1180200"/>
              <a:ext cx="360" cy="360"/>
            </p14:xfrm>
          </p:contentPart>
        </mc:Choice>
        <mc:Fallback xmlns="">
          <p:pic>
            <p:nvPicPr>
              <p:cNvPr id="88" name="Ink 87">
                <a:extLst>
                  <a:ext uri="{FF2B5EF4-FFF2-40B4-BE49-F238E27FC236}">
                    <a16:creationId xmlns:a16="http://schemas.microsoft.com/office/drawing/2014/main" id="{CC03D0AB-9B20-4AD8-95E4-80C274860BB8}"/>
                  </a:ext>
                </a:extLst>
              </p:cNvPr>
              <p:cNvPicPr/>
              <p:nvPr/>
            </p:nvPicPr>
            <p:blipFill>
              <a:blip r:embed="rId10"/>
              <a:stretch>
                <a:fillRect/>
              </a:stretch>
            </p:blipFill>
            <p:spPr>
              <a:xfrm>
                <a:off x="6953160" y="1171560"/>
                <a:ext cx="18000" cy="18000"/>
              </a:xfrm>
              <a:prstGeom prst="rect">
                <a:avLst/>
              </a:prstGeom>
            </p:spPr>
          </p:pic>
        </mc:Fallback>
      </mc:AlternateContent>
      <p:sp>
        <p:nvSpPr>
          <p:cNvPr id="2" name="TextBox 1">
            <a:extLst>
              <a:ext uri="{FF2B5EF4-FFF2-40B4-BE49-F238E27FC236}">
                <a16:creationId xmlns:a16="http://schemas.microsoft.com/office/drawing/2014/main" id="{4F6F6484-335B-4627-8B7C-DA6EFF6EA5A3}"/>
              </a:ext>
            </a:extLst>
          </p:cNvPr>
          <p:cNvSpPr txBox="1"/>
          <p:nvPr/>
        </p:nvSpPr>
        <p:spPr>
          <a:xfrm>
            <a:off x="8543" y="146507"/>
            <a:ext cx="3842097" cy="341632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(3)  Now, we are going to execute the shifting procedure. The </a:t>
            </a:r>
            <a:r>
              <a:rPr lang="en-US" b="1" i="1" dirty="0">
                <a:latin typeface="Times New Roman" panose="02020603050405020304" pitchFamily="18" charset="0"/>
                <a:cs typeface="Times New Roman" panose="02020603050405020304" pitchFamily="18" charset="0"/>
              </a:rPr>
              <a:t>h</a:t>
            </a: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Y</a:t>
            </a:r>
            <a:r>
              <a:rPr lang="en-US" b="1"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y</a:t>
            </a:r>
            <a:r>
              <a:rPr lang="en-US" b="1" dirty="0">
                <a:latin typeface="Times New Roman" panose="02020603050405020304" pitchFamily="18" charset="0"/>
                <a:cs typeface="Times New Roman" panose="02020603050405020304" pitchFamily="18" charset="0"/>
              </a:rPr>
              <a:t>) will be swept over the </a:t>
            </a:r>
            <a:r>
              <a:rPr lang="en-US" b="1" i="1" dirty="0">
                <a:latin typeface="Times New Roman" panose="02020603050405020304" pitchFamily="18" charset="0"/>
                <a:cs typeface="Times New Roman" panose="02020603050405020304" pitchFamily="18" charset="0"/>
              </a:rPr>
              <a:t>f</a:t>
            </a:r>
            <a:r>
              <a:rPr lang="en-US" b="1"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x</a:t>
            </a:r>
            <a:r>
              <a:rPr lang="en-US" b="1"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b="1" dirty="0">
                <a:latin typeface="Times New Roman" panose="02020603050405020304" pitchFamily="18" charset="0"/>
                <a:cs typeface="Times New Roman" panose="02020603050405020304" pitchFamily="18" charset="0"/>
              </a:rPr>
              <a:t>) in directions x and y. We can start from choosing Y and shift X and then moves up for another Y and shift X and so on or vice versa. In this case Y is firstly selected and X is shifted. As can be seen from this arrangement, at a fixed Y, no overlapping from the X shifting. Therefore, at this specific </a:t>
            </a:r>
            <a:r>
              <a:rPr lang="en-US" b="1" i="1" dirty="0">
                <a:latin typeface="Times New Roman" panose="02020603050405020304" pitchFamily="18" charset="0"/>
                <a:cs typeface="Times New Roman" panose="02020603050405020304" pitchFamily="18" charset="0"/>
              </a:rPr>
              <a:t>g</a:t>
            </a:r>
            <a:r>
              <a:rPr lang="en-US" b="1" dirty="0">
                <a:latin typeface="Times New Roman" panose="02020603050405020304" pitchFamily="18" charset="0"/>
                <a:cs typeface="Times New Roman" panose="02020603050405020304" pitchFamily="18" charset="0"/>
              </a:rPr>
              <a:t>(X,Y) = 0.</a:t>
            </a:r>
          </a:p>
        </p:txBody>
      </p:sp>
      <p:sp>
        <p:nvSpPr>
          <p:cNvPr id="37" name="TextBox 36">
            <a:extLst>
              <a:ext uri="{FF2B5EF4-FFF2-40B4-BE49-F238E27FC236}">
                <a16:creationId xmlns:a16="http://schemas.microsoft.com/office/drawing/2014/main" id="{FAB2BB46-8E2C-4824-9669-CA243594DA65}"/>
              </a:ext>
            </a:extLst>
          </p:cNvPr>
          <p:cNvSpPr txBox="1"/>
          <p:nvPr/>
        </p:nvSpPr>
        <p:spPr>
          <a:xfrm>
            <a:off x="8600545" y="5278837"/>
            <a:ext cx="240629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p>
        </p:txBody>
      </p:sp>
      <p:cxnSp>
        <p:nvCxnSpPr>
          <p:cNvPr id="6" name="Straight Arrow Connector 5">
            <a:extLst>
              <a:ext uri="{FF2B5EF4-FFF2-40B4-BE49-F238E27FC236}">
                <a16:creationId xmlns:a16="http://schemas.microsoft.com/office/drawing/2014/main" id="{E48D75FD-1165-40D2-AC80-5D9B5AC0FDFF}"/>
              </a:ext>
            </a:extLst>
          </p:cNvPr>
          <p:cNvCxnSpPr/>
          <p:nvPr/>
        </p:nvCxnSpPr>
        <p:spPr>
          <a:xfrm>
            <a:off x="5100320" y="3515360"/>
            <a:ext cx="23672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6FDF5A-9D7D-4B28-BCD2-AAF63E10785F}"/>
              </a:ext>
            </a:extLst>
          </p:cNvPr>
          <p:cNvSpPr txBox="1"/>
          <p:nvPr/>
        </p:nvSpPr>
        <p:spPr>
          <a:xfrm>
            <a:off x="5588141" y="3788070"/>
            <a:ext cx="1899876"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 shifting direction shows no overlapping between dots.</a:t>
            </a:r>
          </a:p>
        </p:txBody>
      </p:sp>
    </p:spTree>
    <p:extLst>
      <p:ext uri="{BB962C8B-B14F-4D97-AF65-F5344CB8AC3E}">
        <p14:creationId xmlns:p14="http://schemas.microsoft.com/office/powerpoint/2010/main" val="17312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4.81481E-6 L 0.2767 4.81481E-6 " pathEditMode="relative" rAng="0" ptsTypes="AA">
                                      <p:cBhvr>
                                        <p:cTn id="6" dur="2000" fill="hold"/>
                                        <p:tgtEl>
                                          <p:spTgt spid="25"/>
                                        </p:tgtEl>
                                        <p:attrNameLst>
                                          <p:attrName>ppt_x</p:attrName>
                                          <p:attrName>ppt_y</p:attrName>
                                        </p:attrNameLst>
                                      </p:cBhvr>
                                      <p:rCtr x="138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CB605D-D0ED-4E66-BD19-59F539B0D14E}"/>
              </a:ext>
            </a:extLst>
          </p:cNvPr>
          <p:cNvSpPr>
            <a:spLocks noGrp="1"/>
          </p:cNvSpPr>
          <p:nvPr>
            <p:ph type="sldNum" sz="quarter" idx="12"/>
          </p:nvPr>
        </p:nvSpPr>
        <p:spPr/>
        <p:txBody>
          <a:bodyPr/>
          <a:lstStyle/>
          <a:p>
            <a:fld id="{1E5607C3-F4B7-4887-97A5-ACF476959777}" type="slidenum">
              <a:rPr lang="en-US" smtClean="0"/>
              <a:t>34</a:t>
            </a:fld>
            <a:endParaRPr lang="en-US"/>
          </a:p>
        </p:txBody>
      </p:sp>
      <p:pic>
        <p:nvPicPr>
          <p:cNvPr id="22" name="Picture 21">
            <a:extLst>
              <a:ext uri="{FF2B5EF4-FFF2-40B4-BE49-F238E27FC236}">
                <a16:creationId xmlns:a16="http://schemas.microsoft.com/office/drawing/2014/main" id="{CC457A26-90F7-4F67-9E9F-F81865139A96}"/>
              </a:ext>
            </a:extLst>
          </p:cNvPr>
          <p:cNvPicPr>
            <a:picLocks noChangeAspect="1"/>
          </p:cNvPicPr>
          <p:nvPr/>
        </p:nvPicPr>
        <p:blipFill>
          <a:blip r:embed="rId3"/>
          <a:stretch>
            <a:fillRect/>
          </a:stretch>
        </p:blipFill>
        <p:spPr>
          <a:xfrm>
            <a:off x="4321069" y="99670"/>
            <a:ext cx="3682303" cy="3688400"/>
          </a:xfrm>
          <a:prstGeom prst="rect">
            <a:avLst/>
          </a:prstGeom>
        </p:spPr>
      </p:pic>
      <p:grpSp>
        <p:nvGrpSpPr>
          <p:cNvPr id="25" name="Group 24">
            <a:extLst>
              <a:ext uri="{FF2B5EF4-FFF2-40B4-BE49-F238E27FC236}">
                <a16:creationId xmlns:a16="http://schemas.microsoft.com/office/drawing/2014/main" id="{A7E0E03F-551F-4D19-8F48-812703DB8D27}"/>
              </a:ext>
            </a:extLst>
          </p:cNvPr>
          <p:cNvGrpSpPr/>
          <p:nvPr/>
        </p:nvGrpSpPr>
        <p:grpSpPr>
          <a:xfrm>
            <a:off x="1891901" y="1933754"/>
            <a:ext cx="3666624" cy="3714415"/>
            <a:chOff x="7183349" y="1000534"/>
            <a:chExt cx="3666624" cy="3714415"/>
          </a:xfrm>
        </p:grpSpPr>
        <p:pic>
          <p:nvPicPr>
            <p:cNvPr id="9" name="Picture 8">
              <a:extLst>
                <a:ext uri="{FF2B5EF4-FFF2-40B4-BE49-F238E27FC236}">
                  <a16:creationId xmlns:a16="http://schemas.microsoft.com/office/drawing/2014/main" id="{8FDD3AA0-BCDB-453A-8E13-C48D94EE30BE}"/>
                </a:ext>
              </a:extLst>
            </p:cNvPr>
            <p:cNvPicPr>
              <a:picLocks noChangeAspect="1"/>
            </p:cNvPicPr>
            <p:nvPr/>
          </p:nvPicPr>
          <p:blipFill rotWithShape="1">
            <a:blip r:embed="rId4">
              <a:alphaModFix amt="35000"/>
            </a:blip>
            <a:srcRect l="5289" t="10473" r="3764" b="3826"/>
            <a:stretch/>
          </p:blipFill>
          <p:spPr>
            <a:xfrm flipH="1" flipV="1">
              <a:off x="7212693" y="1000534"/>
              <a:ext cx="3637280" cy="3667760"/>
            </a:xfrm>
            <a:prstGeom prst="rect">
              <a:avLst/>
            </a:prstGeom>
          </p:spPr>
        </p:pic>
        <p:cxnSp>
          <p:nvCxnSpPr>
            <p:cNvPr id="11" name="Straight Connector 10">
              <a:extLst>
                <a:ext uri="{FF2B5EF4-FFF2-40B4-BE49-F238E27FC236}">
                  <a16:creationId xmlns:a16="http://schemas.microsoft.com/office/drawing/2014/main" id="{68E6E06B-044F-41E4-A673-9EBD30954393}"/>
                </a:ext>
              </a:extLst>
            </p:cNvPr>
            <p:cNvCxnSpPr>
              <a:cxnSpLocks/>
            </p:cNvCxnSpPr>
            <p:nvPr/>
          </p:nvCxnSpPr>
          <p:spPr>
            <a:xfrm flipH="1" flipV="1">
              <a:off x="7183349" y="32987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2D30C9-04C8-4141-B288-0392E4BD22E2}"/>
                </a:ext>
              </a:extLst>
            </p:cNvPr>
            <p:cNvCxnSpPr>
              <a:cxnSpLocks/>
            </p:cNvCxnSpPr>
            <p:nvPr/>
          </p:nvCxnSpPr>
          <p:spPr>
            <a:xfrm flipH="1" flipV="1">
              <a:off x="7183349" y="232341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6CA72C-D09D-4517-A4D4-80879427506A}"/>
                </a:ext>
              </a:extLst>
            </p:cNvPr>
            <p:cNvCxnSpPr>
              <a:cxnSpLocks/>
            </p:cNvCxnSpPr>
            <p:nvPr/>
          </p:nvCxnSpPr>
          <p:spPr>
            <a:xfrm flipH="1" flipV="1">
              <a:off x="7183349" y="417253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ECBC13-D1F6-4527-A7B2-8343FFEE8C7F}"/>
                </a:ext>
              </a:extLst>
            </p:cNvPr>
            <p:cNvCxnSpPr>
              <a:cxnSpLocks/>
            </p:cNvCxnSpPr>
            <p:nvPr/>
          </p:nvCxnSpPr>
          <p:spPr>
            <a:xfrm flipH="1" flipV="1">
              <a:off x="7183349" y="14699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77CCB0-CE50-492B-B9C0-CE364CD35880}"/>
                </a:ext>
              </a:extLst>
            </p:cNvPr>
            <p:cNvCxnSpPr/>
            <p:nvPr/>
          </p:nvCxnSpPr>
          <p:spPr>
            <a:xfrm flipH="1" flipV="1">
              <a:off x="9520150" y="1047188"/>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21A3DD-7CBD-44B5-A0BA-2A3EA7528384}"/>
                </a:ext>
              </a:extLst>
            </p:cNvPr>
            <p:cNvCxnSpPr/>
            <p:nvPr/>
          </p:nvCxnSpPr>
          <p:spPr>
            <a:xfrm flipH="1" flipV="1">
              <a:off x="8524470" y="101065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9A12CBC0-A5C6-430E-A7EE-758E553F3867}"/>
              </a:ext>
            </a:extLst>
          </p:cNvPr>
          <p:cNvSpPr txBox="1"/>
          <p:nvPr/>
        </p:nvSpPr>
        <p:spPr>
          <a:xfrm>
            <a:off x="9184150" y="5296445"/>
            <a:ext cx="2448558"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2-D </a:t>
            </a:r>
            <a:r>
              <a:rPr lang="en-US" b="1" dirty="0" err="1">
                <a:latin typeface="Times New Roman" panose="02020603050405020304" pitchFamily="18" charset="0"/>
                <a:cs typeface="Times New Roman" panose="02020603050405020304" pitchFamily="18" charset="0"/>
              </a:rPr>
              <a:t>autoconvolution</a:t>
            </a:r>
            <a:endParaRPr lang="en-US" b="1" dirty="0">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D91BED07-FCF5-4555-BADA-B9740A6016F9}"/>
              </a:ext>
            </a:extLst>
          </p:cNvPr>
          <p:cNvGrpSpPr/>
          <p:nvPr/>
        </p:nvGrpSpPr>
        <p:grpSpPr>
          <a:xfrm>
            <a:off x="8322826" y="1694361"/>
            <a:ext cx="3657601" cy="3667761"/>
            <a:chOff x="8234150" y="1128507"/>
            <a:chExt cx="3657601" cy="3667761"/>
          </a:xfrm>
        </p:grpSpPr>
        <p:grpSp>
          <p:nvGrpSpPr>
            <p:cNvPr id="34" name="Group 33">
              <a:extLst>
                <a:ext uri="{FF2B5EF4-FFF2-40B4-BE49-F238E27FC236}">
                  <a16:creationId xmlns:a16="http://schemas.microsoft.com/office/drawing/2014/main" id="{F4DF30ED-B9B2-4F75-957D-33AF6D24C9C7}"/>
                </a:ext>
              </a:extLst>
            </p:cNvPr>
            <p:cNvGrpSpPr/>
            <p:nvPr/>
          </p:nvGrpSpPr>
          <p:grpSpPr>
            <a:xfrm>
              <a:off x="8234150" y="1128507"/>
              <a:ext cx="3657601" cy="3667761"/>
              <a:chOff x="7772569" y="1056370"/>
              <a:chExt cx="3657601" cy="3667761"/>
            </a:xfrm>
          </p:grpSpPr>
          <p:cxnSp>
            <p:nvCxnSpPr>
              <p:cNvPr id="28" name="Straight Connector 27">
                <a:extLst>
                  <a:ext uri="{FF2B5EF4-FFF2-40B4-BE49-F238E27FC236}">
                    <a16:creationId xmlns:a16="http://schemas.microsoft.com/office/drawing/2014/main" id="{BE9FDE4A-6404-4382-B600-19FDEADC6097}"/>
                  </a:ext>
                </a:extLst>
              </p:cNvPr>
              <p:cNvCxnSpPr>
                <a:cxnSpLocks/>
              </p:cNvCxnSpPr>
              <p:nvPr/>
            </p:nvCxnSpPr>
            <p:spPr>
              <a:xfrm flipH="1" flipV="1">
                <a:off x="7772569" y="33444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89BF54-93D9-4BA8-B1ED-76B82D16CAB0}"/>
                  </a:ext>
                </a:extLst>
              </p:cNvPr>
              <p:cNvCxnSpPr>
                <a:cxnSpLocks/>
              </p:cNvCxnSpPr>
              <p:nvPr/>
            </p:nvCxnSpPr>
            <p:spPr>
              <a:xfrm flipH="1" flipV="1">
                <a:off x="7772569" y="236913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512FA7-8E96-441F-9E10-D6231040764C}"/>
                  </a:ext>
                </a:extLst>
              </p:cNvPr>
              <p:cNvCxnSpPr>
                <a:cxnSpLocks/>
              </p:cNvCxnSpPr>
              <p:nvPr/>
            </p:nvCxnSpPr>
            <p:spPr>
              <a:xfrm flipH="1" flipV="1">
                <a:off x="7772569" y="421825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990D76-0AC8-41FC-95E4-1ECF0FCD8843}"/>
                  </a:ext>
                </a:extLst>
              </p:cNvPr>
              <p:cNvCxnSpPr>
                <a:cxnSpLocks/>
              </p:cNvCxnSpPr>
              <p:nvPr/>
            </p:nvCxnSpPr>
            <p:spPr>
              <a:xfrm flipH="1" flipV="1">
                <a:off x="7772569" y="15156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2D52EA-C85F-42E0-BE09-1D1CD6118B3F}"/>
                  </a:ext>
                </a:extLst>
              </p:cNvPr>
              <p:cNvCxnSpPr/>
              <p:nvPr/>
            </p:nvCxnSpPr>
            <p:spPr>
              <a:xfrm flipH="1" flipV="1">
                <a:off x="10129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B0098EF-1F85-4046-90D9-6A21388209C4}"/>
                  </a:ext>
                </a:extLst>
              </p:cNvPr>
              <p:cNvCxnSpPr/>
              <p:nvPr/>
            </p:nvCxnSpPr>
            <p:spPr>
              <a:xfrm flipH="1" flipV="1">
                <a:off x="9113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992E3AAB-4839-47DB-ADE6-3EAED011EDB0}"/>
                </a:ext>
              </a:extLst>
            </p:cNvPr>
            <p:cNvCxnSpPr/>
            <p:nvPr/>
          </p:nvCxnSpPr>
          <p:spPr>
            <a:xfrm flipH="1" flipV="1">
              <a:off x="11562078" y="1128507"/>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9DDFF578-A0A8-4298-A08F-DCC4D7375058}"/>
              </a:ext>
            </a:extLst>
          </p:cNvPr>
          <p:cNvSpPr/>
          <p:nvPr/>
        </p:nvSpPr>
        <p:spPr>
          <a:xfrm>
            <a:off x="11345925" y="3661762"/>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B8841E8-0E6E-4592-BC2A-743373E5DD43}"/>
              </a:ext>
            </a:extLst>
          </p:cNvPr>
          <p:cNvSpPr/>
          <p:nvPr/>
        </p:nvSpPr>
        <p:spPr>
          <a:xfrm>
            <a:off x="11578605" y="5695274"/>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F0E3475-66F4-40CD-B9AE-2843A92C2F3C}"/>
              </a:ext>
            </a:extLst>
          </p:cNvPr>
          <p:cNvSpPr/>
          <p:nvPr/>
        </p:nvSpPr>
        <p:spPr>
          <a:xfrm>
            <a:off x="9348056" y="3706005"/>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14BCCA7-8595-497E-88DA-E78DF182DDB5}"/>
              </a:ext>
            </a:extLst>
          </p:cNvPr>
          <p:cNvSpPr/>
          <p:nvPr/>
        </p:nvSpPr>
        <p:spPr>
          <a:xfrm>
            <a:off x="10362153" y="3661762"/>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5AC2112-53A1-4F24-A06C-4651CD58DB13}"/>
              </a:ext>
            </a:extLst>
          </p:cNvPr>
          <p:cNvSpPr/>
          <p:nvPr/>
        </p:nvSpPr>
        <p:spPr>
          <a:xfrm>
            <a:off x="10846360" y="5662917"/>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D48C07A-E342-47BC-A1C7-B03A3989F96D}"/>
              </a:ext>
            </a:extLst>
          </p:cNvPr>
          <p:cNvSpPr/>
          <p:nvPr/>
        </p:nvSpPr>
        <p:spPr>
          <a:xfrm>
            <a:off x="10157208" y="5692414"/>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951CD4E3-C285-46A6-88F1-229EB8B05CBF}"/>
              </a:ext>
            </a:extLst>
          </p:cNvPr>
          <p:cNvGrpSpPr/>
          <p:nvPr/>
        </p:nvGrpSpPr>
        <p:grpSpPr>
          <a:xfrm>
            <a:off x="10409480" y="86300"/>
            <a:ext cx="1606005" cy="1115298"/>
            <a:chOff x="1447800" y="217448"/>
            <a:chExt cx="1606005" cy="1115298"/>
          </a:xfrm>
        </p:grpSpPr>
        <p:cxnSp>
          <p:nvCxnSpPr>
            <p:cNvPr id="48" name="Straight Arrow Connector 47">
              <a:extLst>
                <a:ext uri="{FF2B5EF4-FFF2-40B4-BE49-F238E27FC236}">
                  <a16:creationId xmlns:a16="http://schemas.microsoft.com/office/drawing/2014/main" id="{92B4248F-3857-4BAE-A4B2-9D773B5F7FF1}"/>
                </a:ext>
              </a:extLst>
            </p:cNvPr>
            <p:cNvCxnSpPr/>
            <p:nvPr/>
          </p:nvCxnSpPr>
          <p:spPr>
            <a:xfrm>
              <a:off x="1656080" y="1158240"/>
              <a:ext cx="863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57E46B0-7338-4CCE-97F4-4DE1CBAF0D63}"/>
                </a:ext>
              </a:extLst>
            </p:cNvPr>
            <p:cNvCxnSpPr/>
            <p:nvPr/>
          </p:nvCxnSpPr>
          <p:spPr>
            <a:xfrm flipV="1">
              <a:off x="1666240" y="523684"/>
              <a:ext cx="0" cy="6243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C4DD63E-8C82-444E-B711-BFE15CA2AA35}"/>
                </a:ext>
              </a:extLst>
            </p:cNvPr>
            <p:cNvSpPr txBox="1"/>
            <p:nvPr/>
          </p:nvSpPr>
          <p:spPr>
            <a:xfrm>
              <a:off x="2616925" y="963414"/>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a:t>
              </a:r>
            </a:p>
          </p:txBody>
        </p:sp>
        <p:sp>
          <p:nvSpPr>
            <p:cNvPr id="51" name="TextBox 50">
              <a:extLst>
                <a:ext uri="{FF2B5EF4-FFF2-40B4-BE49-F238E27FC236}">
                  <a16:creationId xmlns:a16="http://schemas.microsoft.com/office/drawing/2014/main" id="{042C3224-6703-4A29-8416-5DF45FE709A9}"/>
                </a:ext>
              </a:extLst>
            </p:cNvPr>
            <p:cNvSpPr txBox="1"/>
            <p:nvPr/>
          </p:nvSpPr>
          <p:spPr>
            <a:xfrm>
              <a:off x="1447800" y="217448"/>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a:t>
              </a:r>
            </a:p>
          </p:txBody>
        </p:sp>
      </p:grpSp>
      <mc:AlternateContent xmlns:mc="http://schemas.openxmlformats.org/markup-compatibility/2006" xmlns:p14="http://schemas.microsoft.com/office/powerpoint/2010/main">
        <mc:Choice Requires="p14">
          <p:contentPart p14:bwMode="auto" r:id="rId5">
            <p14:nvContentPartPr>
              <p14:cNvPr id="88" name="Ink 87">
                <a:extLst>
                  <a:ext uri="{FF2B5EF4-FFF2-40B4-BE49-F238E27FC236}">
                    <a16:creationId xmlns:a16="http://schemas.microsoft.com/office/drawing/2014/main" id="{CC03D0AB-9B20-4AD8-95E4-80C274860BB8}"/>
                  </a:ext>
                </a:extLst>
              </p14:cNvPr>
              <p14:cNvContentPartPr/>
              <p14:nvPr/>
            </p14:nvContentPartPr>
            <p14:xfrm>
              <a:off x="6961800" y="1180200"/>
              <a:ext cx="360" cy="360"/>
            </p14:xfrm>
          </p:contentPart>
        </mc:Choice>
        <mc:Fallback xmlns="">
          <p:pic>
            <p:nvPicPr>
              <p:cNvPr id="88" name="Ink 87">
                <a:extLst>
                  <a:ext uri="{FF2B5EF4-FFF2-40B4-BE49-F238E27FC236}">
                    <a16:creationId xmlns:a16="http://schemas.microsoft.com/office/drawing/2014/main" id="{CC03D0AB-9B20-4AD8-95E4-80C274860BB8}"/>
                  </a:ext>
                </a:extLst>
              </p:cNvPr>
              <p:cNvPicPr/>
              <p:nvPr/>
            </p:nvPicPr>
            <p:blipFill>
              <a:blip r:embed="rId10"/>
              <a:stretch>
                <a:fillRect/>
              </a:stretch>
            </p:blipFill>
            <p:spPr>
              <a:xfrm>
                <a:off x="6953160" y="1171560"/>
                <a:ext cx="18000" cy="18000"/>
              </a:xfrm>
              <a:prstGeom prst="rect">
                <a:avLst/>
              </a:prstGeom>
            </p:spPr>
          </p:pic>
        </mc:Fallback>
      </mc:AlternateContent>
      <p:sp>
        <p:nvSpPr>
          <p:cNvPr id="2" name="TextBox 1">
            <a:extLst>
              <a:ext uri="{FF2B5EF4-FFF2-40B4-BE49-F238E27FC236}">
                <a16:creationId xmlns:a16="http://schemas.microsoft.com/office/drawing/2014/main" id="{4F6F6484-335B-4627-8B7C-DA6EFF6EA5A3}"/>
              </a:ext>
            </a:extLst>
          </p:cNvPr>
          <p:cNvSpPr txBox="1"/>
          <p:nvPr/>
        </p:nvSpPr>
        <p:spPr>
          <a:xfrm>
            <a:off x="22109" y="75040"/>
            <a:ext cx="4080521" cy="6001643"/>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(4)  The shifting process is repeated. Now move the </a:t>
            </a:r>
            <a:r>
              <a:rPr lang="en-US" sz="1600" b="1" i="1" dirty="0">
                <a:latin typeface="Times New Roman" panose="02020603050405020304" pitchFamily="18" charset="0"/>
                <a:cs typeface="Times New Roman" panose="02020603050405020304" pitchFamily="18" charset="0"/>
              </a:rPr>
              <a:t>h</a:t>
            </a:r>
            <a:r>
              <a:rPr lang="en-US" sz="1600" b="1" dirty="0">
                <a:latin typeface="Times New Roman" panose="02020603050405020304" pitchFamily="18" charset="0"/>
                <a:cs typeface="Times New Roman" panose="02020603050405020304" pitchFamily="18" charset="0"/>
              </a:rPr>
              <a:t>(</a:t>
            </a:r>
            <a:r>
              <a:rPr lang="en-US" sz="1600" b="1" i="1" dirty="0">
                <a:latin typeface="Times New Roman" panose="02020603050405020304" pitchFamily="18" charset="0"/>
                <a:cs typeface="Times New Roman" panose="02020603050405020304" pitchFamily="18" charset="0"/>
              </a:rPr>
              <a:t>X</a:t>
            </a:r>
            <a:r>
              <a:rPr lang="en-US" sz="1600" b="1" dirty="0">
                <a:latin typeface="Times New Roman" panose="02020603050405020304" pitchFamily="18" charset="0"/>
                <a:cs typeface="Times New Roman" panose="02020603050405020304" pitchFamily="18" charset="0"/>
              </a:rPr>
              <a:t>-</a:t>
            </a:r>
            <a:r>
              <a:rPr lang="en-US" sz="1600" b="1" i="1" dirty="0">
                <a:latin typeface="Times New Roman" panose="02020603050405020304" pitchFamily="18" charset="0"/>
                <a:cs typeface="Times New Roman" panose="02020603050405020304" pitchFamily="18" charset="0"/>
              </a:rPr>
              <a:t>x</a:t>
            </a:r>
            <a:r>
              <a:rPr lang="en-US" sz="1600" b="1" dirty="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Y</a:t>
            </a:r>
            <a:r>
              <a:rPr lang="en-US" sz="1600" b="1" dirty="0">
                <a:latin typeface="Times New Roman" panose="02020603050405020304" pitchFamily="18" charset="0"/>
                <a:cs typeface="Times New Roman" panose="02020603050405020304" pitchFamily="18" charset="0"/>
              </a:rPr>
              <a:t>-</a:t>
            </a:r>
            <a:r>
              <a:rPr lang="en-US" sz="1600" b="1" i="1" dirty="0">
                <a:latin typeface="Times New Roman" panose="02020603050405020304" pitchFamily="18" charset="0"/>
                <a:cs typeface="Times New Roman" panose="02020603050405020304" pitchFamily="18" charset="0"/>
              </a:rPr>
              <a:t>y</a:t>
            </a:r>
            <a:r>
              <a:rPr lang="en-US" sz="1600" b="1" dirty="0">
                <a:latin typeface="Times New Roman" panose="02020603050405020304" pitchFamily="18" charset="0"/>
                <a:cs typeface="Times New Roman" panose="02020603050405020304" pitchFamily="18" charset="0"/>
              </a:rPr>
              <a:t>) up in the +y direction by one interval and then shift the function rightward. This step is equivalent to choose a Y (fixed Y) and then step X. One step is equal one interval. This is clear that by shifting to the right side, three overlapping occur. The first overlap is composed of one pair of  dots, the second overlap is composed of two pairs of dots and the last overlap is composed of one pair of dots. At the first overlap located at specific coordinate (X,Y), the convolution g(X,Y) becomes non zero and is assigned as a pale circular dot due to one pair of overlapping dots. At the second overlap located at the next specific coordinate (X,Y), the convolution g(X,Y) again becomes non zero and is assigned as a dark circular dot due to 2 pairs of overlapping dots and the third overlap located at the next specific coordinate (X,Y), the convolution g(X,Y) again becomes non zero and is assigned as a pale circular dot due to 1 pair of overlapping dots.</a:t>
            </a:r>
          </a:p>
        </p:txBody>
      </p:sp>
      <p:sp>
        <p:nvSpPr>
          <p:cNvPr id="37" name="TextBox 36">
            <a:extLst>
              <a:ext uri="{FF2B5EF4-FFF2-40B4-BE49-F238E27FC236}">
                <a16:creationId xmlns:a16="http://schemas.microsoft.com/office/drawing/2014/main" id="{FAB2BB46-8E2C-4824-9669-CA243594DA65}"/>
              </a:ext>
            </a:extLst>
          </p:cNvPr>
          <p:cNvSpPr txBox="1"/>
          <p:nvPr/>
        </p:nvSpPr>
        <p:spPr>
          <a:xfrm>
            <a:off x="8600545" y="5278837"/>
            <a:ext cx="240629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p>
        </p:txBody>
      </p:sp>
      <p:cxnSp>
        <p:nvCxnSpPr>
          <p:cNvPr id="6" name="Straight Arrow Connector 5">
            <a:extLst>
              <a:ext uri="{FF2B5EF4-FFF2-40B4-BE49-F238E27FC236}">
                <a16:creationId xmlns:a16="http://schemas.microsoft.com/office/drawing/2014/main" id="{E48D75FD-1165-40D2-AC80-5D9B5AC0FDFF}"/>
              </a:ext>
            </a:extLst>
          </p:cNvPr>
          <p:cNvCxnSpPr/>
          <p:nvPr/>
        </p:nvCxnSpPr>
        <p:spPr>
          <a:xfrm>
            <a:off x="5100320" y="3515360"/>
            <a:ext cx="23672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6FDF5A-9D7D-4B28-BCD2-AAF63E10785F}"/>
              </a:ext>
            </a:extLst>
          </p:cNvPr>
          <p:cNvSpPr txBox="1"/>
          <p:nvPr/>
        </p:nvSpPr>
        <p:spPr>
          <a:xfrm>
            <a:off x="5588140" y="3788070"/>
            <a:ext cx="2076003"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 shifting direction shows triple overlapping between dots.</a:t>
            </a:r>
          </a:p>
        </p:txBody>
      </p:sp>
      <p:cxnSp>
        <p:nvCxnSpPr>
          <p:cNvPr id="5" name="Straight Arrow Connector 4">
            <a:extLst>
              <a:ext uri="{FF2B5EF4-FFF2-40B4-BE49-F238E27FC236}">
                <a16:creationId xmlns:a16="http://schemas.microsoft.com/office/drawing/2014/main" id="{B475D577-654E-4E5D-AAC6-3D03958267A2}"/>
              </a:ext>
            </a:extLst>
          </p:cNvPr>
          <p:cNvCxnSpPr/>
          <p:nvPr/>
        </p:nvCxnSpPr>
        <p:spPr>
          <a:xfrm flipV="1">
            <a:off x="4685449" y="1483360"/>
            <a:ext cx="0" cy="8229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54CA92C-058F-4546-83BD-9D5AB23EB1BD}"/>
              </a:ext>
            </a:extLst>
          </p:cNvPr>
          <p:cNvSpPr txBox="1"/>
          <p:nvPr/>
        </p:nvSpPr>
        <p:spPr>
          <a:xfrm>
            <a:off x="4337252" y="630743"/>
            <a:ext cx="1899876" cy="646331"/>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Y shifting direction.</a:t>
            </a:r>
          </a:p>
        </p:txBody>
      </p:sp>
    </p:spTree>
    <p:extLst>
      <p:ext uri="{BB962C8B-B14F-4D97-AF65-F5344CB8AC3E}">
        <p14:creationId xmlns:p14="http://schemas.microsoft.com/office/powerpoint/2010/main" val="220828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nodeType="clickEffect">
                                  <p:stCondLst>
                                    <p:cond delay="0"/>
                                  </p:stCondLst>
                                  <p:childTnLst>
                                    <p:animMotion origin="layout" path="M 1.25E-6 2.22222E-6 L 1.25E-6 -0.05672 C 1.25E-6 -0.08218 0.07565 -0.1132 0.13711 -0.1132 L 0.27461 -0.1132 " pathEditMode="relative" rAng="0" ptsTypes="AAAA">
                                      <p:cBhvr>
                                        <p:cTn id="6" dur="5000" fill="hold"/>
                                        <p:tgtEl>
                                          <p:spTgt spid="25"/>
                                        </p:tgtEl>
                                        <p:attrNameLst>
                                          <p:attrName>ppt_x</p:attrName>
                                          <p:attrName>ppt_y</p:attrName>
                                        </p:attrNameLst>
                                      </p:cBhvr>
                                      <p:rCtr x="13724" y="-5671"/>
                                    </p:animMotion>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0"/>
                            </p:stCondLst>
                            <p:childTnLst>
                              <p:par>
                                <p:cTn id="12" presetID="1"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par>
                          <p:cTn id="14" fill="hold">
                            <p:stCondLst>
                              <p:cond delay="5000"/>
                            </p:stCondLst>
                            <p:childTnLst>
                              <p:par>
                                <p:cTn id="15" presetID="1"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par>
                          <p:cTn id="17" fill="hold">
                            <p:stCondLst>
                              <p:cond delay="5000"/>
                            </p:stCondLst>
                            <p:childTnLst>
                              <p:par>
                                <p:cTn id="18" presetID="1"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7" grpId="0"/>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CB605D-D0ED-4E66-BD19-59F539B0D14E}"/>
              </a:ext>
            </a:extLst>
          </p:cNvPr>
          <p:cNvSpPr>
            <a:spLocks noGrp="1"/>
          </p:cNvSpPr>
          <p:nvPr>
            <p:ph type="sldNum" sz="quarter" idx="12"/>
          </p:nvPr>
        </p:nvSpPr>
        <p:spPr/>
        <p:txBody>
          <a:bodyPr/>
          <a:lstStyle/>
          <a:p>
            <a:fld id="{1E5607C3-F4B7-4887-97A5-ACF476959777}" type="slidenum">
              <a:rPr lang="en-US" smtClean="0"/>
              <a:t>35</a:t>
            </a:fld>
            <a:endParaRPr lang="en-US"/>
          </a:p>
        </p:txBody>
      </p:sp>
      <p:pic>
        <p:nvPicPr>
          <p:cNvPr id="22" name="Picture 21">
            <a:extLst>
              <a:ext uri="{FF2B5EF4-FFF2-40B4-BE49-F238E27FC236}">
                <a16:creationId xmlns:a16="http://schemas.microsoft.com/office/drawing/2014/main" id="{CC457A26-90F7-4F67-9E9F-F81865139A96}"/>
              </a:ext>
            </a:extLst>
          </p:cNvPr>
          <p:cNvPicPr>
            <a:picLocks noChangeAspect="1"/>
          </p:cNvPicPr>
          <p:nvPr/>
        </p:nvPicPr>
        <p:blipFill>
          <a:blip r:embed="rId3"/>
          <a:stretch>
            <a:fillRect/>
          </a:stretch>
        </p:blipFill>
        <p:spPr>
          <a:xfrm>
            <a:off x="4321069" y="99670"/>
            <a:ext cx="3682303" cy="3688400"/>
          </a:xfrm>
          <a:prstGeom prst="rect">
            <a:avLst/>
          </a:prstGeom>
        </p:spPr>
      </p:pic>
      <p:grpSp>
        <p:nvGrpSpPr>
          <p:cNvPr id="25" name="Group 24">
            <a:extLst>
              <a:ext uri="{FF2B5EF4-FFF2-40B4-BE49-F238E27FC236}">
                <a16:creationId xmlns:a16="http://schemas.microsoft.com/office/drawing/2014/main" id="{A7E0E03F-551F-4D19-8F48-812703DB8D27}"/>
              </a:ext>
            </a:extLst>
          </p:cNvPr>
          <p:cNvGrpSpPr/>
          <p:nvPr/>
        </p:nvGrpSpPr>
        <p:grpSpPr>
          <a:xfrm>
            <a:off x="1895604" y="1027092"/>
            <a:ext cx="3666624" cy="3714415"/>
            <a:chOff x="7183349" y="1000534"/>
            <a:chExt cx="3666624" cy="3714415"/>
          </a:xfrm>
        </p:grpSpPr>
        <p:pic>
          <p:nvPicPr>
            <p:cNvPr id="9" name="Picture 8">
              <a:extLst>
                <a:ext uri="{FF2B5EF4-FFF2-40B4-BE49-F238E27FC236}">
                  <a16:creationId xmlns:a16="http://schemas.microsoft.com/office/drawing/2014/main" id="{8FDD3AA0-BCDB-453A-8E13-C48D94EE30BE}"/>
                </a:ext>
              </a:extLst>
            </p:cNvPr>
            <p:cNvPicPr>
              <a:picLocks noChangeAspect="1"/>
            </p:cNvPicPr>
            <p:nvPr/>
          </p:nvPicPr>
          <p:blipFill rotWithShape="1">
            <a:blip r:embed="rId4">
              <a:alphaModFix amt="35000"/>
            </a:blip>
            <a:srcRect l="5289" t="10473" r="3764" b="3826"/>
            <a:stretch/>
          </p:blipFill>
          <p:spPr>
            <a:xfrm flipH="1" flipV="1">
              <a:off x="7212693" y="1000534"/>
              <a:ext cx="3637280" cy="3667760"/>
            </a:xfrm>
            <a:prstGeom prst="rect">
              <a:avLst/>
            </a:prstGeom>
          </p:spPr>
        </p:pic>
        <p:cxnSp>
          <p:nvCxnSpPr>
            <p:cNvPr id="11" name="Straight Connector 10">
              <a:extLst>
                <a:ext uri="{FF2B5EF4-FFF2-40B4-BE49-F238E27FC236}">
                  <a16:creationId xmlns:a16="http://schemas.microsoft.com/office/drawing/2014/main" id="{68E6E06B-044F-41E4-A673-9EBD30954393}"/>
                </a:ext>
              </a:extLst>
            </p:cNvPr>
            <p:cNvCxnSpPr>
              <a:cxnSpLocks/>
            </p:cNvCxnSpPr>
            <p:nvPr/>
          </p:nvCxnSpPr>
          <p:spPr>
            <a:xfrm flipH="1" flipV="1">
              <a:off x="7183349" y="32987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2D30C9-04C8-4141-B288-0392E4BD22E2}"/>
                </a:ext>
              </a:extLst>
            </p:cNvPr>
            <p:cNvCxnSpPr>
              <a:cxnSpLocks/>
            </p:cNvCxnSpPr>
            <p:nvPr/>
          </p:nvCxnSpPr>
          <p:spPr>
            <a:xfrm flipH="1" flipV="1">
              <a:off x="7183349" y="232341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6CA72C-D09D-4517-A4D4-80879427506A}"/>
                </a:ext>
              </a:extLst>
            </p:cNvPr>
            <p:cNvCxnSpPr>
              <a:cxnSpLocks/>
            </p:cNvCxnSpPr>
            <p:nvPr/>
          </p:nvCxnSpPr>
          <p:spPr>
            <a:xfrm flipH="1" flipV="1">
              <a:off x="7183349" y="417253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ECBC13-D1F6-4527-A7B2-8343FFEE8C7F}"/>
                </a:ext>
              </a:extLst>
            </p:cNvPr>
            <p:cNvCxnSpPr>
              <a:cxnSpLocks/>
            </p:cNvCxnSpPr>
            <p:nvPr/>
          </p:nvCxnSpPr>
          <p:spPr>
            <a:xfrm flipH="1" flipV="1">
              <a:off x="7183349" y="14699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77CCB0-CE50-492B-B9C0-CE364CD35880}"/>
                </a:ext>
              </a:extLst>
            </p:cNvPr>
            <p:cNvCxnSpPr/>
            <p:nvPr/>
          </p:nvCxnSpPr>
          <p:spPr>
            <a:xfrm flipH="1" flipV="1">
              <a:off x="9520150" y="1047188"/>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21A3DD-7CBD-44B5-A0BA-2A3EA7528384}"/>
                </a:ext>
              </a:extLst>
            </p:cNvPr>
            <p:cNvCxnSpPr/>
            <p:nvPr/>
          </p:nvCxnSpPr>
          <p:spPr>
            <a:xfrm flipH="1" flipV="1">
              <a:off x="8524470" y="101065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9A12CBC0-A5C6-430E-A7EE-758E553F3867}"/>
              </a:ext>
            </a:extLst>
          </p:cNvPr>
          <p:cNvSpPr txBox="1"/>
          <p:nvPr/>
        </p:nvSpPr>
        <p:spPr>
          <a:xfrm>
            <a:off x="9184150" y="5296445"/>
            <a:ext cx="2448558"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2-D </a:t>
            </a:r>
            <a:r>
              <a:rPr lang="en-US" b="1" dirty="0" err="1">
                <a:latin typeface="Times New Roman" panose="02020603050405020304" pitchFamily="18" charset="0"/>
                <a:cs typeface="Times New Roman" panose="02020603050405020304" pitchFamily="18" charset="0"/>
              </a:rPr>
              <a:t>autoconvolution</a:t>
            </a:r>
            <a:endParaRPr lang="en-US" b="1" dirty="0">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D91BED07-FCF5-4555-BADA-B9740A6016F9}"/>
              </a:ext>
            </a:extLst>
          </p:cNvPr>
          <p:cNvGrpSpPr/>
          <p:nvPr/>
        </p:nvGrpSpPr>
        <p:grpSpPr>
          <a:xfrm>
            <a:off x="8322826" y="1694361"/>
            <a:ext cx="3657601" cy="3667761"/>
            <a:chOff x="8234150" y="1128507"/>
            <a:chExt cx="3657601" cy="3667761"/>
          </a:xfrm>
        </p:grpSpPr>
        <p:grpSp>
          <p:nvGrpSpPr>
            <p:cNvPr id="34" name="Group 33">
              <a:extLst>
                <a:ext uri="{FF2B5EF4-FFF2-40B4-BE49-F238E27FC236}">
                  <a16:creationId xmlns:a16="http://schemas.microsoft.com/office/drawing/2014/main" id="{F4DF30ED-B9B2-4F75-957D-33AF6D24C9C7}"/>
                </a:ext>
              </a:extLst>
            </p:cNvPr>
            <p:cNvGrpSpPr/>
            <p:nvPr/>
          </p:nvGrpSpPr>
          <p:grpSpPr>
            <a:xfrm>
              <a:off x="8234150" y="1128507"/>
              <a:ext cx="3657601" cy="3667761"/>
              <a:chOff x="7772569" y="1056370"/>
              <a:chExt cx="3657601" cy="3667761"/>
            </a:xfrm>
          </p:grpSpPr>
          <p:cxnSp>
            <p:nvCxnSpPr>
              <p:cNvPr id="28" name="Straight Connector 27">
                <a:extLst>
                  <a:ext uri="{FF2B5EF4-FFF2-40B4-BE49-F238E27FC236}">
                    <a16:creationId xmlns:a16="http://schemas.microsoft.com/office/drawing/2014/main" id="{BE9FDE4A-6404-4382-B600-19FDEADC6097}"/>
                  </a:ext>
                </a:extLst>
              </p:cNvPr>
              <p:cNvCxnSpPr>
                <a:cxnSpLocks/>
              </p:cNvCxnSpPr>
              <p:nvPr/>
            </p:nvCxnSpPr>
            <p:spPr>
              <a:xfrm flipH="1" flipV="1">
                <a:off x="7772569" y="33444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89BF54-93D9-4BA8-B1ED-76B82D16CAB0}"/>
                  </a:ext>
                </a:extLst>
              </p:cNvPr>
              <p:cNvCxnSpPr>
                <a:cxnSpLocks/>
              </p:cNvCxnSpPr>
              <p:nvPr/>
            </p:nvCxnSpPr>
            <p:spPr>
              <a:xfrm flipH="1" flipV="1">
                <a:off x="7772569" y="236913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512FA7-8E96-441F-9E10-D6231040764C}"/>
                  </a:ext>
                </a:extLst>
              </p:cNvPr>
              <p:cNvCxnSpPr>
                <a:cxnSpLocks/>
              </p:cNvCxnSpPr>
              <p:nvPr/>
            </p:nvCxnSpPr>
            <p:spPr>
              <a:xfrm flipH="1" flipV="1">
                <a:off x="7772569" y="421825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990D76-0AC8-41FC-95E4-1ECF0FCD8843}"/>
                  </a:ext>
                </a:extLst>
              </p:cNvPr>
              <p:cNvCxnSpPr>
                <a:cxnSpLocks/>
              </p:cNvCxnSpPr>
              <p:nvPr/>
            </p:nvCxnSpPr>
            <p:spPr>
              <a:xfrm flipH="1" flipV="1">
                <a:off x="7772569" y="15156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2D52EA-C85F-42E0-BE09-1D1CD6118B3F}"/>
                  </a:ext>
                </a:extLst>
              </p:cNvPr>
              <p:cNvCxnSpPr/>
              <p:nvPr/>
            </p:nvCxnSpPr>
            <p:spPr>
              <a:xfrm flipH="1" flipV="1">
                <a:off x="10129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B0098EF-1F85-4046-90D9-6A21388209C4}"/>
                  </a:ext>
                </a:extLst>
              </p:cNvPr>
              <p:cNvCxnSpPr/>
              <p:nvPr/>
            </p:nvCxnSpPr>
            <p:spPr>
              <a:xfrm flipH="1" flipV="1">
                <a:off x="9113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992E3AAB-4839-47DB-ADE6-3EAED011EDB0}"/>
                </a:ext>
              </a:extLst>
            </p:cNvPr>
            <p:cNvCxnSpPr/>
            <p:nvPr/>
          </p:nvCxnSpPr>
          <p:spPr>
            <a:xfrm flipH="1" flipV="1">
              <a:off x="11562078" y="1128507"/>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9DDFF578-A0A8-4298-A08F-DCC4D7375058}"/>
              </a:ext>
            </a:extLst>
          </p:cNvPr>
          <p:cNvSpPr/>
          <p:nvPr/>
        </p:nvSpPr>
        <p:spPr>
          <a:xfrm>
            <a:off x="11345925" y="3661762"/>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B8841E8-0E6E-4592-BC2A-743373E5DD43}"/>
              </a:ext>
            </a:extLst>
          </p:cNvPr>
          <p:cNvSpPr/>
          <p:nvPr/>
        </p:nvSpPr>
        <p:spPr>
          <a:xfrm>
            <a:off x="11578605" y="5695274"/>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F0E3475-66F4-40CD-B9AE-2843A92C2F3C}"/>
              </a:ext>
            </a:extLst>
          </p:cNvPr>
          <p:cNvSpPr/>
          <p:nvPr/>
        </p:nvSpPr>
        <p:spPr>
          <a:xfrm>
            <a:off x="9348056" y="3706005"/>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14BCCA7-8595-497E-88DA-E78DF182DDB5}"/>
              </a:ext>
            </a:extLst>
          </p:cNvPr>
          <p:cNvSpPr/>
          <p:nvPr/>
        </p:nvSpPr>
        <p:spPr>
          <a:xfrm>
            <a:off x="10362153" y="3661762"/>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5AC2112-53A1-4F24-A06C-4651CD58DB13}"/>
              </a:ext>
            </a:extLst>
          </p:cNvPr>
          <p:cNvSpPr/>
          <p:nvPr/>
        </p:nvSpPr>
        <p:spPr>
          <a:xfrm>
            <a:off x="10408429" y="2714984"/>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D48C07A-E342-47BC-A1C7-B03A3989F96D}"/>
              </a:ext>
            </a:extLst>
          </p:cNvPr>
          <p:cNvSpPr/>
          <p:nvPr/>
        </p:nvSpPr>
        <p:spPr>
          <a:xfrm>
            <a:off x="9290534" y="2757150"/>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951CD4E3-C285-46A6-88F1-229EB8B05CBF}"/>
              </a:ext>
            </a:extLst>
          </p:cNvPr>
          <p:cNvGrpSpPr/>
          <p:nvPr/>
        </p:nvGrpSpPr>
        <p:grpSpPr>
          <a:xfrm>
            <a:off x="10409480" y="86300"/>
            <a:ext cx="1606005" cy="1115298"/>
            <a:chOff x="1447800" y="217448"/>
            <a:chExt cx="1606005" cy="1115298"/>
          </a:xfrm>
        </p:grpSpPr>
        <p:cxnSp>
          <p:nvCxnSpPr>
            <p:cNvPr id="48" name="Straight Arrow Connector 47">
              <a:extLst>
                <a:ext uri="{FF2B5EF4-FFF2-40B4-BE49-F238E27FC236}">
                  <a16:creationId xmlns:a16="http://schemas.microsoft.com/office/drawing/2014/main" id="{92B4248F-3857-4BAE-A4B2-9D773B5F7FF1}"/>
                </a:ext>
              </a:extLst>
            </p:cNvPr>
            <p:cNvCxnSpPr/>
            <p:nvPr/>
          </p:nvCxnSpPr>
          <p:spPr>
            <a:xfrm>
              <a:off x="1656080" y="1158240"/>
              <a:ext cx="863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57E46B0-7338-4CCE-97F4-4DE1CBAF0D63}"/>
                </a:ext>
              </a:extLst>
            </p:cNvPr>
            <p:cNvCxnSpPr/>
            <p:nvPr/>
          </p:nvCxnSpPr>
          <p:spPr>
            <a:xfrm flipV="1">
              <a:off x="1666240" y="523684"/>
              <a:ext cx="0" cy="6243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C4DD63E-8C82-444E-B711-BFE15CA2AA35}"/>
                </a:ext>
              </a:extLst>
            </p:cNvPr>
            <p:cNvSpPr txBox="1"/>
            <p:nvPr/>
          </p:nvSpPr>
          <p:spPr>
            <a:xfrm>
              <a:off x="2616925" y="963414"/>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a:t>
              </a:r>
            </a:p>
          </p:txBody>
        </p:sp>
        <p:sp>
          <p:nvSpPr>
            <p:cNvPr id="51" name="TextBox 50">
              <a:extLst>
                <a:ext uri="{FF2B5EF4-FFF2-40B4-BE49-F238E27FC236}">
                  <a16:creationId xmlns:a16="http://schemas.microsoft.com/office/drawing/2014/main" id="{042C3224-6703-4A29-8416-5DF45FE709A9}"/>
                </a:ext>
              </a:extLst>
            </p:cNvPr>
            <p:cNvSpPr txBox="1"/>
            <p:nvPr/>
          </p:nvSpPr>
          <p:spPr>
            <a:xfrm>
              <a:off x="1447800" y="217448"/>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a:t>
              </a:r>
            </a:p>
          </p:txBody>
        </p:sp>
      </p:grpSp>
      <mc:AlternateContent xmlns:mc="http://schemas.openxmlformats.org/markup-compatibility/2006" xmlns:p14="http://schemas.microsoft.com/office/powerpoint/2010/main">
        <mc:Choice Requires="p14">
          <p:contentPart p14:bwMode="auto" r:id="rId5">
            <p14:nvContentPartPr>
              <p14:cNvPr id="88" name="Ink 87">
                <a:extLst>
                  <a:ext uri="{FF2B5EF4-FFF2-40B4-BE49-F238E27FC236}">
                    <a16:creationId xmlns:a16="http://schemas.microsoft.com/office/drawing/2014/main" id="{CC03D0AB-9B20-4AD8-95E4-80C274860BB8}"/>
                  </a:ext>
                </a:extLst>
              </p14:cNvPr>
              <p14:cNvContentPartPr/>
              <p14:nvPr/>
            </p14:nvContentPartPr>
            <p14:xfrm>
              <a:off x="6961800" y="1180200"/>
              <a:ext cx="360" cy="360"/>
            </p14:xfrm>
          </p:contentPart>
        </mc:Choice>
        <mc:Fallback xmlns="">
          <p:pic>
            <p:nvPicPr>
              <p:cNvPr id="88" name="Ink 87">
                <a:extLst>
                  <a:ext uri="{FF2B5EF4-FFF2-40B4-BE49-F238E27FC236}">
                    <a16:creationId xmlns:a16="http://schemas.microsoft.com/office/drawing/2014/main" id="{CC03D0AB-9B20-4AD8-95E4-80C274860BB8}"/>
                  </a:ext>
                </a:extLst>
              </p:cNvPr>
              <p:cNvPicPr/>
              <p:nvPr/>
            </p:nvPicPr>
            <p:blipFill>
              <a:blip r:embed="rId10"/>
              <a:stretch>
                <a:fillRect/>
              </a:stretch>
            </p:blipFill>
            <p:spPr>
              <a:xfrm>
                <a:off x="6953160" y="1171560"/>
                <a:ext cx="18000" cy="18000"/>
              </a:xfrm>
              <a:prstGeom prst="rect">
                <a:avLst/>
              </a:prstGeom>
            </p:spPr>
          </p:pic>
        </mc:Fallback>
      </mc:AlternateContent>
      <p:sp>
        <p:nvSpPr>
          <p:cNvPr id="2" name="TextBox 1">
            <a:extLst>
              <a:ext uri="{FF2B5EF4-FFF2-40B4-BE49-F238E27FC236}">
                <a16:creationId xmlns:a16="http://schemas.microsoft.com/office/drawing/2014/main" id="{4F6F6484-335B-4627-8B7C-DA6EFF6EA5A3}"/>
              </a:ext>
            </a:extLst>
          </p:cNvPr>
          <p:cNvSpPr txBox="1"/>
          <p:nvPr/>
        </p:nvSpPr>
        <p:spPr>
          <a:xfrm>
            <a:off x="22109" y="75040"/>
            <a:ext cx="4080521" cy="5016758"/>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(5)  The shifting process is repeated. Now move the </a:t>
            </a:r>
            <a:r>
              <a:rPr lang="en-US" sz="1600" b="1" i="1" dirty="0">
                <a:latin typeface="Times New Roman" panose="02020603050405020304" pitchFamily="18" charset="0"/>
                <a:cs typeface="Times New Roman" panose="02020603050405020304" pitchFamily="18" charset="0"/>
              </a:rPr>
              <a:t>h</a:t>
            </a:r>
            <a:r>
              <a:rPr lang="en-US" sz="1600" b="1" dirty="0">
                <a:latin typeface="Times New Roman" panose="02020603050405020304" pitchFamily="18" charset="0"/>
                <a:cs typeface="Times New Roman" panose="02020603050405020304" pitchFamily="18" charset="0"/>
              </a:rPr>
              <a:t>(</a:t>
            </a:r>
            <a:r>
              <a:rPr lang="en-US" sz="1600" b="1" i="1" dirty="0">
                <a:latin typeface="Times New Roman" panose="02020603050405020304" pitchFamily="18" charset="0"/>
                <a:cs typeface="Times New Roman" panose="02020603050405020304" pitchFamily="18" charset="0"/>
              </a:rPr>
              <a:t>X</a:t>
            </a:r>
            <a:r>
              <a:rPr lang="en-US" sz="1600" b="1" dirty="0">
                <a:latin typeface="Times New Roman" panose="02020603050405020304" pitchFamily="18" charset="0"/>
                <a:cs typeface="Times New Roman" panose="02020603050405020304" pitchFamily="18" charset="0"/>
              </a:rPr>
              <a:t>-</a:t>
            </a:r>
            <a:r>
              <a:rPr lang="en-US" sz="1600" b="1" i="1" dirty="0">
                <a:latin typeface="Times New Roman" panose="02020603050405020304" pitchFamily="18" charset="0"/>
                <a:cs typeface="Times New Roman" panose="02020603050405020304" pitchFamily="18" charset="0"/>
              </a:rPr>
              <a:t>x</a:t>
            </a:r>
            <a:r>
              <a:rPr lang="en-US" sz="1600" b="1" dirty="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Y</a:t>
            </a:r>
            <a:r>
              <a:rPr lang="en-US" sz="1600" b="1" dirty="0">
                <a:latin typeface="Times New Roman" panose="02020603050405020304" pitchFamily="18" charset="0"/>
                <a:cs typeface="Times New Roman" panose="02020603050405020304" pitchFamily="18" charset="0"/>
              </a:rPr>
              <a:t>-</a:t>
            </a:r>
            <a:r>
              <a:rPr lang="en-US" sz="1600" b="1" i="1" dirty="0">
                <a:latin typeface="Times New Roman" panose="02020603050405020304" pitchFamily="18" charset="0"/>
                <a:cs typeface="Times New Roman" panose="02020603050405020304" pitchFamily="18" charset="0"/>
              </a:rPr>
              <a:t>y</a:t>
            </a:r>
            <a:r>
              <a:rPr lang="en-US" sz="1600" b="1" dirty="0">
                <a:latin typeface="Times New Roman" panose="02020603050405020304" pitchFamily="18" charset="0"/>
                <a:cs typeface="Times New Roman" panose="02020603050405020304" pitchFamily="18" charset="0"/>
              </a:rPr>
              <a:t>) up in the +y direction by one interval and then shift the function rightward. This step is equivalent to choose a Y (fixed Y) and then step X. One step is equal one interval. This is clear that by shifting to the right side, two overlapping occur. The first overlap is composed of two pair of  dots and the second overlap is composed of two pairs of dots. At the first overlap located at specific coordinate (X,Y), the convolution g(X,Y) becomes non zero and is assigned as a dark circular dot due to two pair of overlapping dots. At the second overlap located at the next specific coordinate (X,Y), the convolution g(X,Y) again becomes non zero and is assigned as a dark circular dot due to 2 pairs of overlapping dots. And no more overlap occurs as the rightward shifting is made.</a:t>
            </a:r>
          </a:p>
        </p:txBody>
      </p:sp>
      <p:sp>
        <p:nvSpPr>
          <p:cNvPr id="37" name="TextBox 36">
            <a:extLst>
              <a:ext uri="{FF2B5EF4-FFF2-40B4-BE49-F238E27FC236}">
                <a16:creationId xmlns:a16="http://schemas.microsoft.com/office/drawing/2014/main" id="{FAB2BB46-8E2C-4824-9669-CA243594DA65}"/>
              </a:ext>
            </a:extLst>
          </p:cNvPr>
          <p:cNvSpPr txBox="1"/>
          <p:nvPr/>
        </p:nvSpPr>
        <p:spPr>
          <a:xfrm>
            <a:off x="8600545" y="5278837"/>
            <a:ext cx="240629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p>
        </p:txBody>
      </p:sp>
      <p:cxnSp>
        <p:nvCxnSpPr>
          <p:cNvPr id="6" name="Straight Arrow Connector 5">
            <a:extLst>
              <a:ext uri="{FF2B5EF4-FFF2-40B4-BE49-F238E27FC236}">
                <a16:creationId xmlns:a16="http://schemas.microsoft.com/office/drawing/2014/main" id="{E48D75FD-1165-40D2-AC80-5D9B5AC0FDFF}"/>
              </a:ext>
            </a:extLst>
          </p:cNvPr>
          <p:cNvCxnSpPr/>
          <p:nvPr/>
        </p:nvCxnSpPr>
        <p:spPr>
          <a:xfrm>
            <a:off x="5100320" y="3515360"/>
            <a:ext cx="23672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6FDF5A-9D7D-4B28-BCD2-AAF63E10785F}"/>
              </a:ext>
            </a:extLst>
          </p:cNvPr>
          <p:cNvSpPr txBox="1"/>
          <p:nvPr/>
        </p:nvSpPr>
        <p:spPr>
          <a:xfrm>
            <a:off x="5588140" y="3788070"/>
            <a:ext cx="2076003"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 shifting direction shows twice overlapping between dots.</a:t>
            </a:r>
          </a:p>
        </p:txBody>
      </p:sp>
      <p:cxnSp>
        <p:nvCxnSpPr>
          <p:cNvPr id="5" name="Straight Arrow Connector 4">
            <a:extLst>
              <a:ext uri="{FF2B5EF4-FFF2-40B4-BE49-F238E27FC236}">
                <a16:creationId xmlns:a16="http://schemas.microsoft.com/office/drawing/2014/main" id="{B475D577-654E-4E5D-AAC6-3D03958267A2}"/>
              </a:ext>
            </a:extLst>
          </p:cNvPr>
          <p:cNvCxnSpPr/>
          <p:nvPr/>
        </p:nvCxnSpPr>
        <p:spPr>
          <a:xfrm flipV="1">
            <a:off x="4685449" y="1483360"/>
            <a:ext cx="0" cy="8229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54CA92C-058F-4546-83BD-9D5AB23EB1BD}"/>
              </a:ext>
            </a:extLst>
          </p:cNvPr>
          <p:cNvSpPr txBox="1"/>
          <p:nvPr/>
        </p:nvSpPr>
        <p:spPr>
          <a:xfrm>
            <a:off x="4337252" y="630743"/>
            <a:ext cx="1899876" cy="646331"/>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Y shifting direction.</a:t>
            </a:r>
          </a:p>
        </p:txBody>
      </p:sp>
    </p:spTree>
    <p:extLst>
      <p:ext uri="{BB962C8B-B14F-4D97-AF65-F5344CB8AC3E}">
        <p14:creationId xmlns:p14="http://schemas.microsoft.com/office/powerpoint/2010/main" val="8033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nodeType="clickEffect">
                                  <p:stCondLst>
                                    <p:cond delay="0"/>
                                  </p:stCondLst>
                                  <p:childTnLst>
                                    <p:animMotion origin="layout" path="M 6.25E-7 -1.85185E-6 L 6.25E-7 -0.05671 C 6.25E-7 -0.08217 0.07565 -0.11319 0.13711 -0.11319 L 0.27461 -0.11319 " pathEditMode="relative" rAng="0" ptsTypes="AAAA">
                                      <p:cBhvr>
                                        <p:cTn id="6" dur="5000" fill="hold"/>
                                        <p:tgtEl>
                                          <p:spTgt spid="25"/>
                                        </p:tgtEl>
                                        <p:attrNameLst>
                                          <p:attrName>ppt_x</p:attrName>
                                          <p:attrName>ppt_y</p:attrName>
                                        </p:attrNameLst>
                                      </p:cBhvr>
                                      <p:rCtr x="13724" y="-5671"/>
                                    </p:animMotion>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5000"/>
                            </p:stCondLst>
                            <p:childTnLst>
                              <p:par>
                                <p:cTn id="16" presetID="1"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childTnLst>
                          </p:cTn>
                        </p:par>
                        <p:par>
                          <p:cTn id="18" fill="hold">
                            <p:stCondLst>
                              <p:cond delay="5000"/>
                            </p:stCondLst>
                            <p:childTnLst>
                              <p:par>
                                <p:cTn id="19" presetID="1" presetClass="entr" presetSubtype="0"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7" grpId="0"/>
      <p:bldP spid="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CB605D-D0ED-4E66-BD19-59F539B0D14E}"/>
              </a:ext>
            </a:extLst>
          </p:cNvPr>
          <p:cNvSpPr>
            <a:spLocks noGrp="1"/>
          </p:cNvSpPr>
          <p:nvPr>
            <p:ph type="sldNum" sz="quarter" idx="12"/>
          </p:nvPr>
        </p:nvSpPr>
        <p:spPr/>
        <p:txBody>
          <a:bodyPr/>
          <a:lstStyle/>
          <a:p>
            <a:fld id="{1E5607C3-F4B7-4887-97A5-ACF476959777}" type="slidenum">
              <a:rPr lang="en-US" smtClean="0"/>
              <a:t>36</a:t>
            </a:fld>
            <a:endParaRPr lang="en-US"/>
          </a:p>
        </p:txBody>
      </p:sp>
      <p:pic>
        <p:nvPicPr>
          <p:cNvPr id="22" name="Picture 21">
            <a:extLst>
              <a:ext uri="{FF2B5EF4-FFF2-40B4-BE49-F238E27FC236}">
                <a16:creationId xmlns:a16="http://schemas.microsoft.com/office/drawing/2014/main" id="{CC457A26-90F7-4F67-9E9F-F81865139A96}"/>
              </a:ext>
            </a:extLst>
          </p:cNvPr>
          <p:cNvPicPr>
            <a:picLocks noChangeAspect="1"/>
          </p:cNvPicPr>
          <p:nvPr/>
        </p:nvPicPr>
        <p:blipFill>
          <a:blip r:embed="rId3"/>
          <a:stretch>
            <a:fillRect/>
          </a:stretch>
        </p:blipFill>
        <p:spPr>
          <a:xfrm>
            <a:off x="4363181" y="1195802"/>
            <a:ext cx="3682303" cy="3688400"/>
          </a:xfrm>
          <a:prstGeom prst="rect">
            <a:avLst/>
          </a:prstGeom>
        </p:spPr>
      </p:pic>
      <p:grpSp>
        <p:nvGrpSpPr>
          <p:cNvPr id="25" name="Group 24">
            <a:extLst>
              <a:ext uri="{FF2B5EF4-FFF2-40B4-BE49-F238E27FC236}">
                <a16:creationId xmlns:a16="http://schemas.microsoft.com/office/drawing/2014/main" id="{A7E0E03F-551F-4D19-8F48-812703DB8D27}"/>
              </a:ext>
            </a:extLst>
          </p:cNvPr>
          <p:cNvGrpSpPr/>
          <p:nvPr/>
        </p:nvGrpSpPr>
        <p:grpSpPr>
          <a:xfrm>
            <a:off x="1825738" y="1140538"/>
            <a:ext cx="3675647" cy="3733172"/>
            <a:chOff x="7183349" y="1010650"/>
            <a:chExt cx="3675647" cy="3733172"/>
          </a:xfrm>
        </p:grpSpPr>
        <p:pic>
          <p:nvPicPr>
            <p:cNvPr id="9" name="Picture 8">
              <a:extLst>
                <a:ext uri="{FF2B5EF4-FFF2-40B4-BE49-F238E27FC236}">
                  <a16:creationId xmlns:a16="http://schemas.microsoft.com/office/drawing/2014/main" id="{8FDD3AA0-BCDB-453A-8E13-C48D94EE30BE}"/>
                </a:ext>
              </a:extLst>
            </p:cNvPr>
            <p:cNvPicPr>
              <a:picLocks noChangeAspect="1"/>
            </p:cNvPicPr>
            <p:nvPr/>
          </p:nvPicPr>
          <p:blipFill rotWithShape="1">
            <a:blip r:embed="rId4">
              <a:alphaModFix amt="35000"/>
            </a:blip>
            <a:srcRect l="5289" t="10473" r="3764" b="3826"/>
            <a:stretch/>
          </p:blipFill>
          <p:spPr>
            <a:xfrm flipH="1" flipV="1">
              <a:off x="7221716" y="1076062"/>
              <a:ext cx="3637280" cy="3667760"/>
            </a:xfrm>
            <a:prstGeom prst="rect">
              <a:avLst/>
            </a:prstGeom>
          </p:spPr>
        </p:pic>
        <p:cxnSp>
          <p:nvCxnSpPr>
            <p:cNvPr id="11" name="Straight Connector 10">
              <a:extLst>
                <a:ext uri="{FF2B5EF4-FFF2-40B4-BE49-F238E27FC236}">
                  <a16:creationId xmlns:a16="http://schemas.microsoft.com/office/drawing/2014/main" id="{68E6E06B-044F-41E4-A673-9EBD30954393}"/>
                </a:ext>
              </a:extLst>
            </p:cNvPr>
            <p:cNvCxnSpPr>
              <a:cxnSpLocks/>
            </p:cNvCxnSpPr>
            <p:nvPr/>
          </p:nvCxnSpPr>
          <p:spPr>
            <a:xfrm flipH="1" flipV="1">
              <a:off x="7183349" y="32987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2D30C9-04C8-4141-B288-0392E4BD22E2}"/>
                </a:ext>
              </a:extLst>
            </p:cNvPr>
            <p:cNvCxnSpPr>
              <a:cxnSpLocks/>
            </p:cNvCxnSpPr>
            <p:nvPr/>
          </p:nvCxnSpPr>
          <p:spPr>
            <a:xfrm flipH="1" flipV="1">
              <a:off x="7183349" y="232341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6CA72C-D09D-4517-A4D4-80879427506A}"/>
                </a:ext>
              </a:extLst>
            </p:cNvPr>
            <p:cNvCxnSpPr>
              <a:cxnSpLocks/>
            </p:cNvCxnSpPr>
            <p:nvPr/>
          </p:nvCxnSpPr>
          <p:spPr>
            <a:xfrm flipH="1" flipV="1">
              <a:off x="7183349" y="417253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ECBC13-D1F6-4527-A7B2-8343FFEE8C7F}"/>
                </a:ext>
              </a:extLst>
            </p:cNvPr>
            <p:cNvCxnSpPr>
              <a:cxnSpLocks/>
            </p:cNvCxnSpPr>
            <p:nvPr/>
          </p:nvCxnSpPr>
          <p:spPr>
            <a:xfrm flipH="1" flipV="1">
              <a:off x="7183349" y="14699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77CCB0-CE50-492B-B9C0-CE364CD35880}"/>
                </a:ext>
              </a:extLst>
            </p:cNvPr>
            <p:cNvCxnSpPr/>
            <p:nvPr/>
          </p:nvCxnSpPr>
          <p:spPr>
            <a:xfrm flipH="1" flipV="1">
              <a:off x="9520150" y="1047188"/>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21A3DD-7CBD-44B5-A0BA-2A3EA7528384}"/>
                </a:ext>
              </a:extLst>
            </p:cNvPr>
            <p:cNvCxnSpPr/>
            <p:nvPr/>
          </p:nvCxnSpPr>
          <p:spPr>
            <a:xfrm flipH="1" flipV="1">
              <a:off x="8524470" y="101065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9A12CBC0-A5C6-430E-A7EE-758E553F3867}"/>
              </a:ext>
            </a:extLst>
          </p:cNvPr>
          <p:cNvSpPr txBox="1"/>
          <p:nvPr/>
        </p:nvSpPr>
        <p:spPr>
          <a:xfrm>
            <a:off x="9184150" y="5296445"/>
            <a:ext cx="2448558"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2-D </a:t>
            </a:r>
            <a:r>
              <a:rPr lang="en-US" b="1" dirty="0" err="1">
                <a:latin typeface="Times New Roman" panose="02020603050405020304" pitchFamily="18" charset="0"/>
                <a:cs typeface="Times New Roman" panose="02020603050405020304" pitchFamily="18" charset="0"/>
              </a:rPr>
              <a:t>autoconvolution</a:t>
            </a:r>
            <a:endParaRPr lang="en-US" b="1" dirty="0">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D91BED07-FCF5-4555-BADA-B9740A6016F9}"/>
              </a:ext>
            </a:extLst>
          </p:cNvPr>
          <p:cNvGrpSpPr/>
          <p:nvPr/>
        </p:nvGrpSpPr>
        <p:grpSpPr>
          <a:xfrm>
            <a:off x="8322826" y="1694361"/>
            <a:ext cx="3657601" cy="3667761"/>
            <a:chOff x="8234150" y="1128507"/>
            <a:chExt cx="3657601" cy="3667761"/>
          </a:xfrm>
        </p:grpSpPr>
        <p:grpSp>
          <p:nvGrpSpPr>
            <p:cNvPr id="34" name="Group 33">
              <a:extLst>
                <a:ext uri="{FF2B5EF4-FFF2-40B4-BE49-F238E27FC236}">
                  <a16:creationId xmlns:a16="http://schemas.microsoft.com/office/drawing/2014/main" id="{F4DF30ED-B9B2-4F75-957D-33AF6D24C9C7}"/>
                </a:ext>
              </a:extLst>
            </p:cNvPr>
            <p:cNvGrpSpPr/>
            <p:nvPr/>
          </p:nvGrpSpPr>
          <p:grpSpPr>
            <a:xfrm>
              <a:off x="8234150" y="1128507"/>
              <a:ext cx="3657601" cy="3667761"/>
              <a:chOff x="7772569" y="1056370"/>
              <a:chExt cx="3657601" cy="3667761"/>
            </a:xfrm>
          </p:grpSpPr>
          <p:cxnSp>
            <p:nvCxnSpPr>
              <p:cNvPr id="28" name="Straight Connector 27">
                <a:extLst>
                  <a:ext uri="{FF2B5EF4-FFF2-40B4-BE49-F238E27FC236}">
                    <a16:creationId xmlns:a16="http://schemas.microsoft.com/office/drawing/2014/main" id="{BE9FDE4A-6404-4382-B600-19FDEADC6097}"/>
                  </a:ext>
                </a:extLst>
              </p:cNvPr>
              <p:cNvCxnSpPr>
                <a:cxnSpLocks/>
              </p:cNvCxnSpPr>
              <p:nvPr/>
            </p:nvCxnSpPr>
            <p:spPr>
              <a:xfrm flipH="1" flipV="1">
                <a:off x="7772569" y="33444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89BF54-93D9-4BA8-B1ED-76B82D16CAB0}"/>
                  </a:ext>
                </a:extLst>
              </p:cNvPr>
              <p:cNvCxnSpPr>
                <a:cxnSpLocks/>
              </p:cNvCxnSpPr>
              <p:nvPr/>
            </p:nvCxnSpPr>
            <p:spPr>
              <a:xfrm flipH="1" flipV="1">
                <a:off x="7772569" y="236913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512FA7-8E96-441F-9E10-D6231040764C}"/>
                  </a:ext>
                </a:extLst>
              </p:cNvPr>
              <p:cNvCxnSpPr>
                <a:cxnSpLocks/>
              </p:cNvCxnSpPr>
              <p:nvPr/>
            </p:nvCxnSpPr>
            <p:spPr>
              <a:xfrm flipH="1" flipV="1">
                <a:off x="7772569" y="421825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990D76-0AC8-41FC-95E4-1ECF0FCD8843}"/>
                  </a:ext>
                </a:extLst>
              </p:cNvPr>
              <p:cNvCxnSpPr>
                <a:cxnSpLocks/>
              </p:cNvCxnSpPr>
              <p:nvPr/>
            </p:nvCxnSpPr>
            <p:spPr>
              <a:xfrm flipH="1" flipV="1">
                <a:off x="7772569" y="15156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2D52EA-C85F-42E0-BE09-1D1CD6118B3F}"/>
                  </a:ext>
                </a:extLst>
              </p:cNvPr>
              <p:cNvCxnSpPr/>
              <p:nvPr/>
            </p:nvCxnSpPr>
            <p:spPr>
              <a:xfrm flipH="1" flipV="1">
                <a:off x="10129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B0098EF-1F85-4046-90D9-6A21388209C4}"/>
                  </a:ext>
                </a:extLst>
              </p:cNvPr>
              <p:cNvCxnSpPr/>
              <p:nvPr/>
            </p:nvCxnSpPr>
            <p:spPr>
              <a:xfrm flipH="1" flipV="1">
                <a:off x="9113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992E3AAB-4839-47DB-ADE6-3EAED011EDB0}"/>
                </a:ext>
              </a:extLst>
            </p:cNvPr>
            <p:cNvCxnSpPr/>
            <p:nvPr/>
          </p:nvCxnSpPr>
          <p:spPr>
            <a:xfrm flipH="1" flipV="1">
              <a:off x="11562078" y="1128507"/>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9DDFF578-A0A8-4298-A08F-DCC4D7375058}"/>
              </a:ext>
            </a:extLst>
          </p:cNvPr>
          <p:cNvSpPr/>
          <p:nvPr/>
        </p:nvSpPr>
        <p:spPr>
          <a:xfrm>
            <a:off x="11345925" y="3661762"/>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B8841E8-0E6E-4592-BC2A-743373E5DD43}"/>
              </a:ext>
            </a:extLst>
          </p:cNvPr>
          <p:cNvSpPr/>
          <p:nvPr/>
        </p:nvSpPr>
        <p:spPr>
          <a:xfrm>
            <a:off x="9318861" y="1842556"/>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F0E3475-66F4-40CD-B9AE-2843A92C2F3C}"/>
              </a:ext>
            </a:extLst>
          </p:cNvPr>
          <p:cNvSpPr/>
          <p:nvPr/>
        </p:nvSpPr>
        <p:spPr>
          <a:xfrm>
            <a:off x="9348056" y="3706005"/>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14BCCA7-8595-497E-88DA-E78DF182DDB5}"/>
              </a:ext>
            </a:extLst>
          </p:cNvPr>
          <p:cNvSpPr/>
          <p:nvPr/>
        </p:nvSpPr>
        <p:spPr>
          <a:xfrm>
            <a:off x="10362153" y="3661762"/>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5AC2112-53A1-4F24-A06C-4651CD58DB13}"/>
              </a:ext>
            </a:extLst>
          </p:cNvPr>
          <p:cNvSpPr/>
          <p:nvPr/>
        </p:nvSpPr>
        <p:spPr>
          <a:xfrm>
            <a:off x="10408429" y="2714984"/>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D48C07A-E342-47BC-A1C7-B03A3989F96D}"/>
              </a:ext>
            </a:extLst>
          </p:cNvPr>
          <p:cNvSpPr/>
          <p:nvPr/>
        </p:nvSpPr>
        <p:spPr>
          <a:xfrm>
            <a:off x="9290534" y="2757150"/>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951CD4E3-C285-46A6-88F1-229EB8B05CBF}"/>
              </a:ext>
            </a:extLst>
          </p:cNvPr>
          <p:cNvGrpSpPr/>
          <p:nvPr/>
        </p:nvGrpSpPr>
        <p:grpSpPr>
          <a:xfrm>
            <a:off x="10409480" y="86300"/>
            <a:ext cx="1606005" cy="1115298"/>
            <a:chOff x="1447800" y="217448"/>
            <a:chExt cx="1606005" cy="1115298"/>
          </a:xfrm>
        </p:grpSpPr>
        <p:cxnSp>
          <p:nvCxnSpPr>
            <p:cNvPr id="48" name="Straight Arrow Connector 47">
              <a:extLst>
                <a:ext uri="{FF2B5EF4-FFF2-40B4-BE49-F238E27FC236}">
                  <a16:creationId xmlns:a16="http://schemas.microsoft.com/office/drawing/2014/main" id="{92B4248F-3857-4BAE-A4B2-9D773B5F7FF1}"/>
                </a:ext>
              </a:extLst>
            </p:cNvPr>
            <p:cNvCxnSpPr/>
            <p:nvPr/>
          </p:nvCxnSpPr>
          <p:spPr>
            <a:xfrm>
              <a:off x="1656080" y="1158240"/>
              <a:ext cx="863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57E46B0-7338-4CCE-97F4-4DE1CBAF0D63}"/>
                </a:ext>
              </a:extLst>
            </p:cNvPr>
            <p:cNvCxnSpPr/>
            <p:nvPr/>
          </p:nvCxnSpPr>
          <p:spPr>
            <a:xfrm flipV="1">
              <a:off x="1666240" y="523684"/>
              <a:ext cx="0" cy="6243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C4DD63E-8C82-444E-B711-BFE15CA2AA35}"/>
                </a:ext>
              </a:extLst>
            </p:cNvPr>
            <p:cNvSpPr txBox="1"/>
            <p:nvPr/>
          </p:nvSpPr>
          <p:spPr>
            <a:xfrm>
              <a:off x="2616925" y="963414"/>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a:t>
              </a:r>
            </a:p>
          </p:txBody>
        </p:sp>
        <p:sp>
          <p:nvSpPr>
            <p:cNvPr id="51" name="TextBox 50">
              <a:extLst>
                <a:ext uri="{FF2B5EF4-FFF2-40B4-BE49-F238E27FC236}">
                  <a16:creationId xmlns:a16="http://schemas.microsoft.com/office/drawing/2014/main" id="{042C3224-6703-4A29-8416-5DF45FE709A9}"/>
                </a:ext>
              </a:extLst>
            </p:cNvPr>
            <p:cNvSpPr txBox="1"/>
            <p:nvPr/>
          </p:nvSpPr>
          <p:spPr>
            <a:xfrm>
              <a:off x="1447800" y="217448"/>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a:t>
              </a:r>
            </a:p>
          </p:txBody>
        </p:sp>
      </p:grpSp>
      <mc:AlternateContent xmlns:mc="http://schemas.openxmlformats.org/markup-compatibility/2006" xmlns:p14="http://schemas.microsoft.com/office/powerpoint/2010/main">
        <mc:Choice Requires="p14">
          <p:contentPart p14:bwMode="auto" r:id="rId5">
            <p14:nvContentPartPr>
              <p14:cNvPr id="88" name="Ink 87">
                <a:extLst>
                  <a:ext uri="{FF2B5EF4-FFF2-40B4-BE49-F238E27FC236}">
                    <a16:creationId xmlns:a16="http://schemas.microsoft.com/office/drawing/2014/main" id="{CC03D0AB-9B20-4AD8-95E4-80C274860BB8}"/>
                  </a:ext>
                </a:extLst>
              </p14:cNvPr>
              <p14:cNvContentPartPr/>
              <p14:nvPr/>
            </p14:nvContentPartPr>
            <p14:xfrm>
              <a:off x="6961800" y="1180200"/>
              <a:ext cx="360" cy="360"/>
            </p14:xfrm>
          </p:contentPart>
        </mc:Choice>
        <mc:Fallback xmlns="">
          <p:pic>
            <p:nvPicPr>
              <p:cNvPr id="88" name="Ink 87">
                <a:extLst>
                  <a:ext uri="{FF2B5EF4-FFF2-40B4-BE49-F238E27FC236}">
                    <a16:creationId xmlns:a16="http://schemas.microsoft.com/office/drawing/2014/main" id="{CC03D0AB-9B20-4AD8-95E4-80C274860BB8}"/>
                  </a:ext>
                </a:extLst>
              </p:cNvPr>
              <p:cNvPicPr/>
              <p:nvPr/>
            </p:nvPicPr>
            <p:blipFill>
              <a:blip r:embed="rId10"/>
              <a:stretch>
                <a:fillRect/>
              </a:stretch>
            </p:blipFill>
            <p:spPr>
              <a:xfrm>
                <a:off x="6953160" y="1171560"/>
                <a:ext cx="18000" cy="18000"/>
              </a:xfrm>
              <a:prstGeom prst="rect">
                <a:avLst/>
              </a:prstGeom>
            </p:spPr>
          </p:pic>
        </mc:Fallback>
      </mc:AlternateContent>
      <p:sp>
        <p:nvSpPr>
          <p:cNvPr id="2" name="TextBox 1">
            <a:extLst>
              <a:ext uri="{FF2B5EF4-FFF2-40B4-BE49-F238E27FC236}">
                <a16:creationId xmlns:a16="http://schemas.microsoft.com/office/drawing/2014/main" id="{4F6F6484-335B-4627-8B7C-DA6EFF6EA5A3}"/>
              </a:ext>
            </a:extLst>
          </p:cNvPr>
          <p:cNvSpPr txBox="1"/>
          <p:nvPr/>
        </p:nvSpPr>
        <p:spPr>
          <a:xfrm>
            <a:off x="15027" y="1544684"/>
            <a:ext cx="4080521" cy="3539430"/>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(6)  The shifting process is repeated. Now move the </a:t>
            </a:r>
            <a:r>
              <a:rPr lang="en-US" sz="1600" b="1" i="1" dirty="0">
                <a:latin typeface="Times New Roman" panose="02020603050405020304" pitchFamily="18" charset="0"/>
                <a:cs typeface="Times New Roman" panose="02020603050405020304" pitchFamily="18" charset="0"/>
              </a:rPr>
              <a:t>h</a:t>
            </a:r>
            <a:r>
              <a:rPr lang="en-US" sz="1600" b="1" dirty="0">
                <a:latin typeface="Times New Roman" panose="02020603050405020304" pitchFamily="18" charset="0"/>
                <a:cs typeface="Times New Roman" panose="02020603050405020304" pitchFamily="18" charset="0"/>
              </a:rPr>
              <a:t>(</a:t>
            </a:r>
            <a:r>
              <a:rPr lang="en-US" sz="1600" b="1" i="1" dirty="0">
                <a:latin typeface="Times New Roman" panose="02020603050405020304" pitchFamily="18" charset="0"/>
                <a:cs typeface="Times New Roman" panose="02020603050405020304" pitchFamily="18" charset="0"/>
              </a:rPr>
              <a:t>X</a:t>
            </a:r>
            <a:r>
              <a:rPr lang="en-US" sz="1600" b="1" dirty="0">
                <a:latin typeface="Times New Roman" panose="02020603050405020304" pitchFamily="18" charset="0"/>
                <a:cs typeface="Times New Roman" panose="02020603050405020304" pitchFamily="18" charset="0"/>
              </a:rPr>
              <a:t>-</a:t>
            </a:r>
            <a:r>
              <a:rPr lang="en-US" sz="1600" b="1" i="1" dirty="0">
                <a:latin typeface="Times New Roman" panose="02020603050405020304" pitchFamily="18" charset="0"/>
                <a:cs typeface="Times New Roman" panose="02020603050405020304" pitchFamily="18" charset="0"/>
              </a:rPr>
              <a:t>x</a:t>
            </a:r>
            <a:r>
              <a:rPr lang="en-US" sz="1600" b="1" dirty="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Y</a:t>
            </a:r>
            <a:r>
              <a:rPr lang="en-US" sz="1600" b="1" dirty="0">
                <a:latin typeface="Times New Roman" panose="02020603050405020304" pitchFamily="18" charset="0"/>
                <a:cs typeface="Times New Roman" panose="02020603050405020304" pitchFamily="18" charset="0"/>
              </a:rPr>
              <a:t>-</a:t>
            </a:r>
            <a:r>
              <a:rPr lang="en-US" sz="1600" b="1" i="1" dirty="0">
                <a:latin typeface="Times New Roman" panose="02020603050405020304" pitchFamily="18" charset="0"/>
                <a:cs typeface="Times New Roman" panose="02020603050405020304" pitchFamily="18" charset="0"/>
              </a:rPr>
              <a:t>y</a:t>
            </a:r>
            <a:r>
              <a:rPr lang="en-US" sz="1600" b="1" dirty="0">
                <a:latin typeface="Times New Roman" panose="02020603050405020304" pitchFamily="18" charset="0"/>
                <a:cs typeface="Times New Roman" panose="02020603050405020304" pitchFamily="18" charset="0"/>
              </a:rPr>
              <a:t>) up in the +y direction by one interval and then shift the function rightward. This step is equivalent to choose a Y (fixed Y) and then step X. One step is equal one interval. This is clear that by shifting to the right side, only one overlapping occurs. The overlap is composed of one pair of  dots. The overlap located at specific coordinate (X,Y), the convolution g(X,Y) becomes non zero and is assigned as a dark circular dot due to two pair of overlapping dots. And no more overlap occurs as the rightward shifting is made.</a:t>
            </a:r>
          </a:p>
        </p:txBody>
      </p:sp>
      <p:sp>
        <p:nvSpPr>
          <p:cNvPr id="37" name="TextBox 36">
            <a:extLst>
              <a:ext uri="{FF2B5EF4-FFF2-40B4-BE49-F238E27FC236}">
                <a16:creationId xmlns:a16="http://schemas.microsoft.com/office/drawing/2014/main" id="{FAB2BB46-8E2C-4824-9669-CA243594DA65}"/>
              </a:ext>
            </a:extLst>
          </p:cNvPr>
          <p:cNvSpPr txBox="1"/>
          <p:nvPr/>
        </p:nvSpPr>
        <p:spPr>
          <a:xfrm>
            <a:off x="8600545" y="5278837"/>
            <a:ext cx="240629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p>
        </p:txBody>
      </p:sp>
      <p:cxnSp>
        <p:nvCxnSpPr>
          <p:cNvPr id="6" name="Straight Arrow Connector 5">
            <a:extLst>
              <a:ext uri="{FF2B5EF4-FFF2-40B4-BE49-F238E27FC236}">
                <a16:creationId xmlns:a16="http://schemas.microsoft.com/office/drawing/2014/main" id="{E48D75FD-1165-40D2-AC80-5D9B5AC0FDFF}"/>
              </a:ext>
            </a:extLst>
          </p:cNvPr>
          <p:cNvCxnSpPr/>
          <p:nvPr/>
        </p:nvCxnSpPr>
        <p:spPr>
          <a:xfrm>
            <a:off x="5212183" y="4673600"/>
            <a:ext cx="23672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6FDF5A-9D7D-4B28-BCD2-AAF63E10785F}"/>
              </a:ext>
            </a:extLst>
          </p:cNvPr>
          <p:cNvSpPr txBox="1"/>
          <p:nvPr/>
        </p:nvSpPr>
        <p:spPr>
          <a:xfrm>
            <a:off x="5576262" y="4819251"/>
            <a:ext cx="2076003"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 shifting direction shows a single overlapping between dots.</a:t>
            </a:r>
          </a:p>
        </p:txBody>
      </p:sp>
      <p:cxnSp>
        <p:nvCxnSpPr>
          <p:cNvPr id="5" name="Straight Arrow Connector 4">
            <a:extLst>
              <a:ext uri="{FF2B5EF4-FFF2-40B4-BE49-F238E27FC236}">
                <a16:creationId xmlns:a16="http://schemas.microsoft.com/office/drawing/2014/main" id="{B475D577-654E-4E5D-AAC6-3D03958267A2}"/>
              </a:ext>
            </a:extLst>
          </p:cNvPr>
          <p:cNvCxnSpPr/>
          <p:nvPr/>
        </p:nvCxnSpPr>
        <p:spPr>
          <a:xfrm flipV="1">
            <a:off x="4685449" y="1767604"/>
            <a:ext cx="0" cy="8229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54CA92C-058F-4546-83BD-9D5AB23EB1BD}"/>
              </a:ext>
            </a:extLst>
          </p:cNvPr>
          <p:cNvSpPr txBox="1"/>
          <p:nvPr/>
        </p:nvSpPr>
        <p:spPr>
          <a:xfrm>
            <a:off x="4432170" y="1250098"/>
            <a:ext cx="1899876" cy="646331"/>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Y shifting direction.</a:t>
            </a:r>
          </a:p>
        </p:txBody>
      </p:sp>
    </p:spTree>
    <p:extLst>
      <p:ext uri="{BB962C8B-B14F-4D97-AF65-F5344CB8AC3E}">
        <p14:creationId xmlns:p14="http://schemas.microsoft.com/office/powerpoint/2010/main" val="2794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nodeType="clickEffect">
                                  <p:stCondLst>
                                    <p:cond delay="0"/>
                                  </p:stCondLst>
                                  <p:childTnLst>
                                    <p:animMotion origin="layout" path="M -6.25E-7 4.07407E-6 L -6.25E-7 -0.05672 C -6.25E-7 -0.08218 0.07565 -0.1132 0.13711 -0.1132 L 0.27461 -0.1132 " pathEditMode="relative" rAng="0" ptsTypes="AAAA">
                                      <p:cBhvr>
                                        <p:cTn id="6" dur="5000" fill="hold"/>
                                        <p:tgtEl>
                                          <p:spTgt spid="25"/>
                                        </p:tgtEl>
                                        <p:attrNameLst>
                                          <p:attrName>ppt_x</p:attrName>
                                          <p:attrName>ppt_y</p:attrName>
                                        </p:attrNameLst>
                                      </p:cBhvr>
                                      <p:rCtr x="13724" y="-5671"/>
                                    </p:animMotion>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5000"/>
                            </p:stCondLst>
                            <p:childTnLst>
                              <p:par>
                                <p:cTn id="16" presetID="1"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 grpId="0"/>
      <p:bldP spid="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CB605D-D0ED-4E66-BD19-59F539B0D14E}"/>
              </a:ext>
            </a:extLst>
          </p:cNvPr>
          <p:cNvSpPr>
            <a:spLocks noGrp="1"/>
          </p:cNvSpPr>
          <p:nvPr>
            <p:ph type="sldNum" sz="quarter" idx="12"/>
          </p:nvPr>
        </p:nvSpPr>
        <p:spPr/>
        <p:txBody>
          <a:bodyPr/>
          <a:lstStyle/>
          <a:p>
            <a:fld id="{1E5607C3-F4B7-4887-97A5-ACF476959777}" type="slidenum">
              <a:rPr lang="en-US" smtClean="0"/>
              <a:t>37</a:t>
            </a:fld>
            <a:endParaRPr lang="en-US"/>
          </a:p>
        </p:txBody>
      </p:sp>
      <p:pic>
        <p:nvPicPr>
          <p:cNvPr id="22" name="Picture 21">
            <a:extLst>
              <a:ext uri="{FF2B5EF4-FFF2-40B4-BE49-F238E27FC236}">
                <a16:creationId xmlns:a16="http://schemas.microsoft.com/office/drawing/2014/main" id="{CC457A26-90F7-4F67-9E9F-F81865139A96}"/>
              </a:ext>
            </a:extLst>
          </p:cNvPr>
          <p:cNvPicPr>
            <a:picLocks noChangeAspect="1"/>
          </p:cNvPicPr>
          <p:nvPr/>
        </p:nvPicPr>
        <p:blipFill>
          <a:blip r:embed="rId3"/>
          <a:stretch>
            <a:fillRect/>
          </a:stretch>
        </p:blipFill>
        <p:spPr>
          <a:xfrm>
            <a:off x="1049563" y="1202988"/>
            <a:ext cx="3682303" cy="3688400"/>
          </a:xfrm>
          <a:prstGeom prst="rect">
            <a:avLst/>
          </a:prstGeom>
        </p:spPr>
      </p:pic>
      <p:grpSp>
        <p:nvGrpSpPr>
          <p:cNvPr id="25" name="Group 24">
            <a:extLst>
              <a:ext uri="{FF2B5EF4-FFF2-40B4-BE49-F238E27FC236}">
                <a16:creationId xmlns:a16="http://schemas.microsoft.com/office/drawing/2014/main" id="{A7E0E03F-551F-4D19-8F48-812703DB8D27}"/>
              </a:ext>
            </a:extLst>
          </p:cNvPr>
          <p:cNvGrpSpPr/>
          <p:nvPr/>
        </p:nvGrpSpPr>
        <p:grpSpPr>
          <a:xfrm rot="10800000" flipH="1" flipV="1">
            <a:off x="4749447" y="1228793"/>
            <a:ext cx="3657601" cy="3667761"/>
            <a:chOff x="7183349" y="1010650"/>
            <a:chExt cx="3657601" cy="3667761"/>
          </a:xfrm>
        </p:grpSpPr>
        <p:pic>
          <p:nvPicPr>
            <p:cNvPr id="9" name="Picture 8">
              <a:extLst>
                <a:ext uri="{FF2B5EF4-FFF2-40B4-BE49-F238E27FC236}">
                  <a16:creationId xmlns:a16="http://schemas.microsoft.com/office/drawing/2014/main" id="{8FDD3AA0-BCDB-453A-8E13-C48D94EE30BE}"/>
                </a:ext>
              </a:extLst>
            </p:cNvPr>
            <p:cNvPicPr>
              <a:picLocks noChangeAspect="1"/>
            </p:cNvPicPr>
            <p:nvPr/>
          </p:nvPicPr>
          <p:blipFill rotWithShape="1">
            <a:blip r:embed="rId4">
              <a:alphaModFix amt="35000"/>
            </a:blip>
            <a:srcRect l="5289" t="10473" r="3764" b="3826"/>
            <a:stretch/>
          </p:blipFill>
          <p:spPr>
            <a:xfrm flipH="1" flipV="1">
              <a:off x="7183349" y="1010650"/>
              <a:ext cx="3637280" cy="3667760"/>
            </a:xfrm>
            <a:prstGeom prst="rect">
              <a:avLst/>
            </a:prstGeom>
          </p:spPr>
        </p:pic>
        <p:cxnSp>
          <p:nvCxnSpPr>
            <p:cNvPr id="11" name="Straight Connector 10">
              <a:extLst>
                <a:ext uri="{FF2B5EF4-FFF2-40B4-BE49-F238E27FC236}">
                  <a16:creationId xmlns:a16="http://schemas.microsoft.com/office/drawing/2014/main" id="{68E6E06B-044F-41E4-A673-9EBD30954393}"/>
                </a:ext>
              </a:extLst>
            </p:cNvPr>
            <p:cNvCxnSpPr>
              <a:cxnSpLocks/>
            </p:cNvCxnSpPr>
            <p:nvPr/>
          </p:nvCxnSpPr>
          <p:spPr>
            <a:xfrm flipH="1" flipV="1">
              <a:off x="7183349" y="32987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2D30C9-04C8-4141-B288-0392E4BD22E2}"/>
                </a:ext>
              </a:extLst>
            </p:cNvPr>
            <p:cNvCxnSpPr>
              <a:cxnSpLocks/>
            </p:cNvCxnSpPr>
            <p:nvPr/>
          </p:nvCxnSpPr>
          <p:spPr>
            <a:xfrm flipH="1" flipV="1">
              <a:off x="7183349" y="232341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6CA72C-D09D-4517-A4D4-80879427506A}"/>
                </a:ext>
              </a:extLst>
            </p:cNvPr>
            <p:cNvCxnSpPr>
              <a:cxnSpLocks/>
            </p:cNvCxnSpPr>
            <p:nvPr/>
          </p:nvCxnSpPr>
          <p:spPr>
            <a:xfrm flipH="1" flipV="1">
              <a:off x="7183349" y="417253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ECBC13-D1F6-4527-A7B2-8343FFEE8C7F}"/>
                </a:ext>
              </a:extLst>
            </p:cNvPr>
            <p:cNvCxnSpPr>
              <a:cxnSpLocks/>
            </p:cNvCxnSpPr>
            <p:nvPr/>
          </p:nvCxnSpPr>
          <p:spPr>
            <a:xfrm flipH="1" flipV="1">
              <a:off x="7183349" y="146997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77CCB0-CE50-492B-B9C0-CE364CD35880}"/>
                </a:ext>
              </a:extLst>
            </p:cNvPr>
            <p:cNvCxnSpPr/>
            <p:nvPr/>
          </p:nvCxnSpPr>
          <p:spPr>
            <a:xfrm flipH="1" flipV="1">
              <a:off x="9540470" y="101065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21A3DD-7CBD-44B5-A0BA-2A3EA7528384}"/>
                </a:ext>
              </a:extLst>
            </p:cNvPr>
            <p:cNvCxnSpPr/>
            <p:nvPr/>
          </p:nvCxnSpPr>
          <p:spPr>
            <a:xfrm flipH="1" flipV="1">
              <a:off x="8524470" y="101065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D91BED07-FCF5-4555-BADA-B9740A6016F9}"/>
              </a:ext>
            </a:extLst>
          </p:cNvPr>
          <p:cNvGrpSpPr/>
          <p:nvPr/>
        </p:nvGrpSpPr>
        <p:grpSpPr>
          <a:xfrm>
            <a:off x="8304780" y="1455776"/>
            <a:ext cx="3657601" cy="3667761"/>
            <a:chOff x="8234150" y="1128507"/>
            <a:chExt cx="3657601" cy="3667761"/>
          </a:xfrm>
        </p:grpSpPr>
        <p:grpSp>
          <p:nvGrpSpPr>
            <p:cNvPr id="34" name="Group 33">
              <a:extLst>
                <a:ext uri="{FF2B5EF4-FFF2-40B4-BE49-F238E27FC236}">
                  <a16:creationId xmlns:a16="http://schemas.microsoft.com/office/drawing/2014/main" id="{F4DF30ED-B9B2-4F75-957D-33AF6D24C9C7}"/>
                </a:ext>
              </a:extLst>
            </p:cNvPr>
            <p:cNvGrpSpPr/>
            <p:nvPr/>
          </p:nvGrpSpPr>
          <p:grpSpPr>
            <a:xfrm>
              <a:off x="8234150" y="1128507"/>
              <a:ext cx="3657601" cy="3667761"/>
              <a:chOff x="7772569" y="1056370"/>
              <a:chExt cx="3657601" cy="3667761"/>
            </a:xfrm>
          </p:grpSpPr>
          <p:cxnSp>
            <p:nvCxnSpPr>
              <p:cNvPr id="28" name="Straight Connector 27">
                <a:extLst>
                  <a:ext uri="{FF2B5EF4-FFF2-40B4-BE49-F238E27FC236}">
                    <a16:creationId xmlns:a16="http://schemas.microsoft.com/office/drawing/2014/main" id="{BE9FDE4A-6404-4382-B600-19FDEADC6097}"/>
                  </a:ext>
                </a:extLst>
              </p:cNvPr>
              <p:cNvCxnSpPr>
                <a:cxnSpLocks/>
              </p:cNvCxnSpPr>
              <p:nvPr/>
            </p:nvCxnSpPr>
            <p:spPr>
              <a:xfrm flipH="1" flipV="1">
                <a:off x="7772569" y="33444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89BF54-93D9-4BA8-B1ED-76B82D16CAB0}"/>
                  </a:ext>
                </a:extLst>
              </p:cNvPr>
              <p:cNvCxnSpPr>
                <a:cxnSpLocks/>
              </p:cNvCxnSpPr>
              <p:nvPr/>
            </p:nvCxnSpPr>
            <p:spPr>
              <a:xfrm flipH="1" flipV="1">
                <a:off x="7772569" y="2369133"/>
                <a:ext cx="36372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512FA7-8E96-441F-9E10-D6231040764C}"/>
                  </a:ext>
                </a:extLst>
              </p:cNvPr>
              <p:cNvCxnSpPr>
                <a:cxnSpLocks/>
              </p:cNvCxnSpPr>
              <p:nvPr/>
            </p:nvCxnSpPr>
            <p:spPr>
              <a:xfrm flipH="1" flipV="1">
                <a:off x="7772569" y="421825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990D76-0AC8-41FC-95E4-1ECF0FCD8843}"/>
                  </a:ext>
                </a:extLst>
              </p:cNvPr>
              <p:cNvCxnSpPr>
                <a:cxnSpLocks/>
              </p:cNvCxnSpPr>
              <p:nvPr/>
            </p:nvCxnSpPr>
            <p:spPr>
              <a:xfrm flipH="1" flipV="1">
                <a:off x="7772569" y="1515693"/>
                <a:ext cx="3657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2D52EA-C85F-42E0-BE09-1D1CD6118B3F}"/>
                  </a:ext>
                </a:extLst>
              </p:cNvPr>
              <p:cNvCxnSpPr/>
              <p:nvPr/>
            </p:nvCxnSpPr>
            <p:spPr>
              <a:xfrm flipH="1" flipV="1">
                <a:off x="10129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B0098EF-1F85-4046-90D9-6A21388209C4}"/>
                  </a:ext>
                </a:extLst>
              </p:cNvPr>
              <p:cNvCxnSpPr/>
              <p:nvPr/>
            </p:nvCxnSpPr>
            <p:spPr>
              <a:xfrm flipH="1" flipV="1">
                <a:off x="9113690" y="1056370"/>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992E3AAB-4839-47DB-ADE6-3EAED011EDB0}"/>
                </a:ext>
              </a:extLst>
            </p:cNvPr>
            <p:cNvCxnSpPr/>
            <p:nvPr/>
          </p:nvCxnSpPr>
          <p:spPr>
            <a:xfrm flipH="1" flipV="1">
              <a:off x="11562078" y="1128507"/>
              <a:ext cx="0" cy="3667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9DDFF578-A0A8-4298-A08F-DCC4D7375058}"/>
              </a:ext>
            </a:extLst>
          </p:cNvPr>
          <p:cNvSpPr/>
          <p:nvPr/>
        </p:nvSpPr>
        <p:spPr>
          <a:xfrm>
            <a:off x="9369391" y="3436678"/>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B8841E8-0E6E-4592-BC2A-743373E5DD43}"/>
              </a:ext>
            </a:extLst>
          </p:cNvPr>
          <p:cNvSpPr/>
          <p:nvPr/>
        </p:nvSpPr>
        <p:spPr>
          <a:xfrm>
            <a:off x="11349363" y="3447325"/>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F0E3475-66F4-40CD-B9AE-2843A92C2F3C}"/>
              </a:ext>
            </a:extLst>
          </p:cNvPr>
          <p:cNvSpPr/>
          <p:nvPr/>
        </p:nvSpPr>
        <p:spPr>
          <a:xfrm>
            <a:off x="9405988" y="1665054"/>
            <a:ext cx="609658" cy="5536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14BCCA7-8595-497E-88DA-E78DF182DDB5}"/>
              </a:ext>
            </a:extLst>
          </p:cNvPr>
          <p:cNvSpPr/>
          <p:nvPr/>
        </p:nvSpPr>
        <p:spPr>
          <a:xfrm>
            <a:off x="9349129" y="2447773"/>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5AC2112-53A1-4F24-A06C-4651CD58DB13}"/>
              </a:ext>
            </a:extLst>
          </p:cNvPr>
          <p:cNvSpPr/>
          <p:nvPr/>
        </p:nvSpPr>
        <p:spPr>
          <a:xfrm>
            <a:off x="10357103" y="3413812"/>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D48C07A-E342-47BC-A1C7-B03A3989F96D}"/>
              </a:ext>
            </a:extLst>
          </p:cNvPr>
          <p:cNvSpPr/>
          <p:nvPr/>
        </p:nvSpPr>
        <p:spPr>
          <a:xfrm>
            <a:off x="10364986" y="2514686"/>
            <a:ext cx="629920" cy="59941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E5DDB09-19D6-467F-B133-C8A57BA6D51F}"/>
              </a:ext>
            </a:extLst>
          </p:cNvPr>
          <p:cNvSpPr txBox="1"/>
          <p:nvPr/>
        </p:nvSpPr>
        <p:spPr>
          <a:xfrm>
            <a:off x="1473200" y="647600"/>
            <a:ext cx="149352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660952F2-7860-40A2-8920-691F23971AC4}"/>
              </a:ext>
            </a:extLst>
          </p:cNvPr>
          <p:cNvSpPr txBox="1"/>
          <p:nvPr/>
        </p:nvSpPr>
        <p:spPr>
          <a:xfrm>
            <a:off x="5118830" y="529112"/>
            <a:ext cx="240629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i="1" dirty="0">
                <a:latin typeface="Times New Roman" panose="02020603050405020304" pitchFamily="18" charset="0"/>
                <a:cs typeface="Times New Roman" panose="02020603050405020304" pitchFamily="18" charset="0"/>
              </a:rPr>
              <a:t> 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sym typeface="Symbol" panose="05050102010706020507" pitchFamily="18" charset="2"/>
              </a:rPr>
              <a:t> </a:t>
            </a:r>
            <a:endParaRPr lang="en-US" dirty="0">
              <a:latin typeface="Times New Roman" panose="02020603050405020304" pitchFamily="18" charset="0"/>
              <a:cs typeface="Times New Roman" panose="02020603050405020304" pitchFamily="18" charset="0"/>
            </a:endParaRPr>
          </a:p>
        </p:txBody>
      </p:sp>
      <p:grpSp>
        <p:nvGrpSpPr>
          <p:cNvPr id="47" name="Group 46">
            <a:extLst>
              <a:ext uri="{FF2B5EF4-FFF2-40B4-BE49-F238E27FC236}">
                <a16:creationId xmlns:a16="http://schemas.microsoft.com/office/drawing/2014/main" id="{951CD4E3-C285-46A6-88F1-229EB8B05CBF}"/>
              </a:ext>
            </a:extLst>
          </p:cNvPr>
          <p:cNvGrpSpPr/>
          <p:nvPr/>
        </p:nvGrpSpPr>
        <p:grpSpPr>
          <a:xfrm>
            <a:off x="10409480" y="86300"/>
            <a:ext cx="1606005" cy="1115298"/>
            <a:chOff x="1447800" y="217448"/>
            <a:chExt cx="1606005" cy="1115298"/>
          </a:xfrm>
        </p:grpSpPr>
        <p:cxnSp>
          <p:nvCxnSpPr>
            <p:cNvPr id="48" name="Straight Arrow Connector 47">
              <a:extLst>
                <a:ext uri="{FF2B5EF4-FFF2-40B4-BE49-F238E27FC236}">
                  <a16:creationId xmlns:a16="http://schemas.microsoft.com/office/drawing/2014/main" id="{92B4248F-3857-4BAE-A4B2-9D773B5F7FF1}"/>
                </a:ext>
              </a:extLst>
            </p:cNvPr>
            <p:cNvCxnSpPr/>
            <p:nvPr/>
          </p:nvCxnSpPr>
          <p:spPr>
            <a:xfrm>
              <a:off x="1656080" y="1158240"/>
              <a:ext cx="863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57E46B0-7338-4CCE-97F4-4DE1CBAF0D63}"/>
                </a:ext>
              </a:extLst>
            </p:cNvPr>
            <p:cNvCxnSpPr/>
            <p:nvPr/>
          </p:nvCxnSpPr>
          <p:spPr>
            <a:xfrm flipV="1">
              <a:off x="1666240" y="523684"/>
              <a:ext cx="0" cy="6243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C4DD63E-8C82-444E-B711-BFE15CA2AA35}"/>
                </a:ext>
              </a:extLst>
            </p:cNvPr>
            <p:cNvSpPr txBox="1"/>
            <p:nvPr/>
          </p:nvSpPr>
          <p:spPr>
            <a:xfrm>
              <a:off x="2616925" y="963414"/>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a:t>
              </a:r>
            </a:p>
          </p:txBody>
        </p:sp>
        <p:sp>
          <p:nvSpPr>
            <p:cNvPr id="51" name="TextBox 50">
              <a:extLst>
                <a:ext uri="{FF2B5EF4-FFF2-40B4-BE49-F238E27FC236}">
                  <a16:creationId xmlns:a16="http://schemas.microsoft.com/office/drawing/2014/main" id="{042C3224-6703-4A29-8416-5DF45FE709A9}"/>
                </a:ext>
              </a:extLst>
            </p:cNvPr>
            <p:cNvSpPr txBox="1"/>
            <p:nvPr/>
          </p:nvSpPr>
          <p:spPr>
            <a:xfrm>
              <a:off x="1447800" y="217448"/>
              <a:ext cx="4368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a:t>
              </a:r>
            </a:p>
          </p:txBody>
        </p:sp>
      </p:grpSp>
      <mc:AlternateContent xmlns:mc="http://schemas.openxmlformats.org/markup-compatibility/2006" xmlns:p14="http://schemas.microsoft.com/office/powerpoint/2010/main">
        <mc:Choice Requires="p14">
          <p:contentPart p14:bwMode="auto" r:id="rId5">
            <p14:nvContentPartPr>
              <p14:cNvPr id="88" name="Ink 87">
                <a:extLst>
                  <a:ext uri="{FF2B5EF4-FFF2-40B4-BE49-F238E27FC236}">
                    <a16:creationId xmlns:a16="http://schemas.microsoft.com/office/drawing/2014/main" id="{CC03D0AB-9B20-4AD8-95E4-80C274860BB8}"/>
                  </a:ext>
                </a:extLst>
              </p14:cNvPr>
              <p14:cNvContentPartPr/>
              <p14:nvPr/>
            </p14:nvContentPartPr>
            <p14:xfrm>
              <a:off x="6961800" y="1180200"/>
              <a:ext cx="360" cy="360"/>
            </p14:xfrm>
          </p:contentPart>
        </mc:Choice>
        <mc:Fallback xmlns="">
          <p:pic>
            <p:nvPicPr>
              <p:cNvPr id="88" name="Ink 87">
                <a:extLst>
                  <a:ext uri="{FF2B5EF4-FFF2-40B4-BE49-F238E27FC236}">
                    <a16:creationId xmlns:a16="http://schemas.microsoft.com/office/drawing/2014/main" id="{CC03D0AB-9B20-4AD8-95E4-80C274860BB8}"/>
                  </a:ext>
                </a:extLst>
              </p:cNvPr>
              <p:cNvPicPr/>
              <p:nvPr/>
            </p:nvPicPr>
            <p:blipFill>
              <a:blip r:embed="rId10"/>
              <a:stretch>
                <a:fillRect/>
              </a:stretch>
            </p:blipFill>
            <p:spPr>
              <a:xfrm>
                <a:off x="6953160" y="1171560"/>
                <a:ext cx="18000" cy="18000"/>
              </a:xfrm>
              <a:prstGeom prst="rect">
                <a:avLst/>
              </a:prstGeom>
            </p:spPr>
          </p:pic>
        </mc:Fallback>
      </mc:AlternateContent>
      <p:sp>
        <p:nvSpPr>
          <p:cNvPr id="2" name="TextBox 1">
            <a:extLst>
              <a:ext uri="{FF2B5EF4-FFF2-40B4-BE49-F238E27FC236}">
                <a16:creationId xmlns:a16="http://schemas.microsoft.com/office/drawing/2014/main" id="{FB67E983-7EBF-4A63-9D84-1E60A6A0893F}"/>
              </a:ext>
            </a:extLst>
          </p:cNvPr>
          <p:cNvSpPr txBox="1"/>
          <p:nvPr/>
        </p:nvSpPr>
        <p:spPr>
          <a:xfrm>
            <a:off x="7989820" y="5337921"/>
            <a:ext cx="426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This is a complete  2-D </a:t>
            </a:r>
            <a:r>
              <a:rPr lang="en-US" b="1" dirty="0" err="1">
                <a:latin typeface="Times New Roman" panose="02020603050405020304" pitchFamily="18" charset="0"/>
                <a:cs typeface="Times New Roman" panose="02020603050405020304" pitchFamily="18" charset="0"/>
              </a:rPr>
              <a:t>autoconvolution</a:t>
            </a:r>
            <a:r>
              <a:rPr lang="en-US" b="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616C77B7-DA87-43E1-8B55-65F4052665B4}"/>
              </a:ext>
            </a:extLst>
          </p:cNvPr>
          <p:cNvSpPr txBox="1"/>
          <p:nvPr/>
        </p:nvSpPr>
        <p:spPr>
          <a:xfrm>
            <a:off x="1102023" y="5316597"/>
            <a:ext cx="6004544" cy="646331"/>
          </a:xfrm>
          <a:prstGeom prst="rect">
            <a:avLst/>
          </a:prstGeom>
          <a:solidFill>
            <a:srgbClr val="FFFF00"/>
          </a:solidFill>
          <a:ln>
            <a:solidFill>
              <a:schemeClr val="bg1"/>
            </a:solidFill>
          </a:ln>
        </p:spPr>
        <p:txBody>
          <a:bodyPr wrap="square" rtlCol="0">
            <a:spAutoFit/>
          </a:bodyPr>
          <a:lstStyle/>
          <a:p>
            <a:r>
              <a:rPr lang="en-US" b="1" dirty="0">
                <a:latin typeface="Times New Roman" panose="02020603050405020304" pitchFamily="18" charset="0"/>
                <a:cs typeface="Times New Roman" panose="02020603050405020304" pitchFamily="18" charset="0"/>
              </a:rPr>
              <a:t>Description of all procedures mentioned here can be found in  the “OPTICS” 5</a:t>
            </a:r>
            <a:r>
              <a:rPr lang="en-US" b="1" baseline="30000" dirty="0">
                <a:latin typeface="Times New Roman" panose="02020603050405020304" pitchFamily="18" charset="0"/>
                <a:cs typeface="Times New Roman" panose="02020603050405020304" pitchFamily="18" charset="0"/>
              </a:rPr>
              <a:t>th</a:t>
            </a:r>
            <a:r>
              <a:rPr lang="en-US" b="1" dirty="0">
                <a:latin typeface="Times New Roman" panose="02020603050405020304" pitchFamily="18" charset="0"/>
                <a:cs typeface="Times New Roman" panose="02020603050405020304" pitchFamily="18" charset="0"/>
              </a:rPr>
              <a:t> ed by Hecht p. 564.</a:t>
            </a:r>
          </a:p>
        </p:txBody>
      </p:sp>
    </p:spTree>
    <p:extLst>
      <p:ext uri="{BB962C8B-B14F-4D97-AF65-F5344CB8AC3E}">
        <p14:creationId xmlns:p14="http://schemas.microsoft.com/office/powerpoint/2010/main" val="670839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EA24-63FA-4123-A991-98FE6DAF0BC0}"/>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Homework#13</a:t>
            </a:r>
          </a:p>
        </p:txBody>
      </p:sp>
      <p:pic>
        <p:nvPicPr>
          <p:cNvPr id="5" name="Content Placeholder 4">
            <a:extLst>
              <a:ext uri="{FF2B5EF4-FFF2-40B4-BE49-F238E27FC236}">
                <a16:creationId xmlns:a16="http://schemas.microsoft.com/office/drawing/2014/main" id="{AB9815BF-9A26-42D7-A741-E445A040F3E3}"/>
              </a:ext>
            </a:extLst>
          </p:cNvPr>
          <p:cNvPicPr>
            <a:picLocks noGrp="1" noChangeAspect="1"/>
          </p:cNvPicPr>
          <p:nvPr>
            <p:ph idx="1"/>
          </p:nvPr>
        </p:nvPicPr>
        <p:blipFill>
          <a:blip r:embed="rId2"/>
          <a:stretch>
            <a:fillRect/>
          </a:stretch>
        </p:blipFill>
        <p:spPr>
          <a:xfrm>
            <a:off x="1310640" y="1742632"/>
            <a:ext cx="4226560" cy="4413496"/>
          </a:xfrm>
          <a:prstGeom prst="rect">
            <a:avLst/>
          </a:prstGeom>
        </p:spPr>
      </p:pic>
      <p:sp>
        <p:nvSpPr>
          <p:cNvPr id="4" name="Slide Number Placeholder 3">
            <a:extLst>
              <a:ext uri="{FF2B5EF4-FFF2-40B4-BE49-F238E27FC236}">
                <a16:creationId xmlns:a16="http://schemas.microsoft.com/office/drawing/2014/main" id="{1540A9FF-9976-4E4D-B3AC-2F7B747D8D93}"/>
              </a:ext>
            </a:extLst>
          </p:cNvPr>
          <p:cNvSpPr>
            <a:spLocks noGrp="1"/>
          </p:cNvSpPr>
          <p:nvPr>
            <p:ph type="sldNum" sz="quarter" idx="12"/>
          </p:nvPr>
        </p:nvSpPr>
        <p:spPr/>
        <p:txBody>
          <a:bodyPr/>
          <a:lstStyle/>
          <a:p>
            <a:fld id="{1E5607C3-F4B7-4887-97A5-ACF476959777}" type="slidenum">
              <a:rPr lang="en-US" smtClean="0"/>
              <a:t>38</a:t>
            </a:fld>
            <a:endParaRPr lang="en-US"/>
          </a:p>
        </p:txBody>
      </p:sp>
      <p:pic>
        <p:nvPicPr>
          <p:cNvPr id="6" name="Picture 5">
            <a:extLst>
              <a:ext uri="{FF2B5EF4-FFF2-40B4-BE49-F238E27FC236}">
                <a16:creationId xmlns:a16="http://schemas.microsoft.com/office/drawing/2014/main" id="{A027D7B8-9744-4FDC-A57F-0D85CCC5D89E}"/>
              </a:ext>
            </a:extLst>
          </p:cNvPr>
          <p:cNvPicPr>
            <a:picLocks noChangeAspect="1"/>
          </p:cNvPicPr>
          <p:nvPr/>
        </p:nvPicPr>
        <p:blipFill>
          <a:blip r:embed="rId3"/>
          <a:stretch>
            <a:fillRect/>
          </a:stretch>
        </p:blipFill>
        <p:spPr>
          <a:xfrm>
            <a:off x="6217922" y="2290440"/>
            <a:ext cx="5274880" cy="3317880"/>
          </a:xfrm>
          <a:prstGeom prst="rect">
            <a:avLst/>
          </a:prstGeom>
        </p:spPr>
      </p:pic>
    </p:spTree>
    <p:extLst>
      <p:ext uri="{BB962C8B-B14F-4D97-AF65-F5344CB8AC3E}">
        <p14:creationId xmlns:p14="http://schemas.microsoft.com/office/powerpoint/2010/main" val="1009863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8EE161-DDA4-49AD-8F9C-962470A9DA59}"/>
              </a:ext>
            </a:extLst>
          </p:cNvPr>
          <p:cNvSpPr>
            <a:spLocks noGrp="1"/>
          </p:cNvSpPr>
          <p:nvPr>
            <p:ph type="sldNum" sz="quarter" idx="12"/>
          </p:nvPr>
        </p:nvSpPr>
        <p:spPr/>
        <p:txBody>
          <a:bodyPr/>
          <a:lstStyle/>
          <a:p>
            <a:fld id="{1E5607C3-F4B7-4887-97A5-ACF476959777}" type="slidenum">
              <a:rPr lang="en-US" smtClean="0"/>
              <a:t>39</a:t>
            </a:fld>
            <a:endParaRPr lang="en-US"/>
          </a:p>
        </p:txBody>
      </p:sp>
      <p:pic>
        <p:nvPicPr>
          <p:cNvPr id="3" name="Picture 2">
            <a:extLst>
              <a:ext uri="{FF2B5EF4-FFF2-40B4-BE49-F238E27FC236}">
                <a16:creationId xmlns:a16="http://schemas.microsoft.com/office/drawing/2014/main" id="{8E480923-F8C2-47A2-8598-4549E22602E2}"/>
              </a:ext>
            </a:extLst>
          </p:cNvPr>
          <p:cNvPicPr>
            <a:picLocks noChangeAspect="1"/>
          </p:cNvPicPr>
          <p:nvPr/>
        </p:nvPicPr>
        <p:blipFill>
          <a:blip r:embed="rId2"/>
          <a:stretch>
            <a:fillRect/>
          </a:stretch>
        </p:blipFill>
        <p:spPr>
          <a:xfrm>
            <a:off x="3370556" y="157825"/>
            <a:ext cx="5450888" cy="6136589"/>
          </a:xfrm>
          <a:prstGeom prst="rect">
            <a:avLst/>
          </a:prstGeom>
        </p:spPr>
      </p:pic>
      <p:sp>
        <p:nvSpPr>
          <p:cNvPr id="4" name="TextBox 3">
            <a:extLst>
              <a:ext uri="{FF2B5EF4-FFF2-40B4-BE49-F238E27FC236}">
                <a16:creationId xmlns:a16="http://schemas.microsoft.com/office/drawing/2014/main" id="{9B173ACA-8AAF-4634-AD03-30867FE80CDD}"/>
              </a:ext>
            </a:extLst>
          </p:cNvPr>
          <p:cNvSpPr txBox="1"/>
          <p:nvPr/>
        </p:nvSpPr>
        <p:spPr>
          <a:xfrm>
            <a:off x="763480" y="2840854"/>
            <a:ext cx="2006353"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 exam</a:t>
            </a:r>
          </a:p>
        </p:txBody>
      </p:sp>
    </p:spTree>
    <p:extLst>
      <p:ext uri="{BB962C8B-B14F-4D97-AF65-F5344CB8AC3E}">
        <p14:creationId xmlns:p14="http://schemas.microsoft.com/office/powerpoint/2010/main" val="301052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E6D553-D35B-43DA-A711-FDC00F8083BB}"/>
              </a:ext>
            </a:extLst>
          </p:cNvPr>
          <p:cNvSpPr>
            <a:spLocks noGrp="1"/>
          </p:cNvSpPr>
          <p:nvPr>
            <p:ph type="sldNum" sz="quarter" idx="12"/>
          </p:nvPr>
        </p:nvSpPr>
        <p:spPr/>
        <p:txBody>
          <a:bodyPr/>
          <a:lstStyle/>
          <a:p>
            <a:fld id="{1E5607C3-F4B7-4887-97A5-ACF476959777}" type="slidenum">
              <a:rPr lang="en-US" smtClean="0"/>
              <a:t>4</a:t>
            </a:fld>
            <a:endParaRPr lang="en-US"/>
          </a:p>
        </p:txBody>
      </p:sp>
      <p:sp>
        <p:nvSpPr>
          <p:cNvPr id="5" name="TextBox 4">
            <a:extLst>
              <a:ext uri="{FF2B5EF4-FFF2-40B4-BE49-F238E27FC236}">
                <a16:creationId xmlns:a16="http://schemas.microsoft.com/office/drawing/2014/main" id="{F5D1E34C-1901-4353-AE32-E2648DB237FC}"/>
              </a:ext>
            </a:extLst>
          </p:cNvPr>
          <p:cNvSpPr txBox="1"/>
          <p:nvPr/>
        </p:nvSpPr>
        <p:spPr>
          <a:xfrm>
            <a:off x="533400" y="514350"/>
            <a:ext cx="11350442"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For the 1</a:t>
            </a:r>
            <a:r>
              <a:rPr lang="en-US" b="1" baseline="30000" dirty="0">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step, we take one of the functions ;i.e., </a:t>
            </a:r>
            <a:r>
              <a:rPr lang="en-US" b="1" i="1" dirty="0">
                <a:latin typeface="Times New Roman" panose="02020603050405020304" pitchFamily="18" charset="0"/>
                <a:cs typeface="Times New Roman" panose="02020603050405020304" pitchFamily="18" charset="0"/>
              </a:rPr>
              <a:t>h</a:t>
            </a:r>
            <a:r>
              <a:rPr lang="en-US"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sym typeface="Symbol" panose="05050102010706020507" pitchFamily="18" charset="2"/>
              </a:rPr>
              <a:t></a:t>
            </a:r>
            <a:r>
              <a:rPr lang="en-US" b="1" dirty="0">
                <a:latin typeface="Times New Roman" panose="02020603050405020304" pitchFamily="18" charset="0"/>
                <a:cs typeface="Times New Roman" panose="02020603050405020304" pitchFamily="18" charset="0"/>
              </a:rPr>
              <a:t>), and  reflect it around the y-axis by using the method described in the next slide.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function then becomes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 In fact, the full form of the function is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sym typeface="Symbol" panose="05050102010706020507" pitchFamily="18" charset="2"/>
              </a:rPr>
              <a:t>) and at this initial location </a:t>
            </a:r>
            <a:r>
              <a:rPr lang="en-US" i="1" dirty="0">
                <a:latin typeface="Times New Roman" panose="02020603050405020304" pitchFamily="18" charset="0"/>
                <a:cs typeface="Times New Roman" panose="02020603050405020304" pitchFamily="18" charset="0"/>
                <a:sym typeface="Symbol" panose="05050102010706020507" pitchFamily="18" charset="2"/>
              </a:rPr>
              <a:t>t</a:t>
            </a:r>
            <a:r>
              <a:rPr lang="en-US" dirty="0">
                <a:latin typeface="Times New Roman" panose="02020603050405020304" pitchFamily="18" charset="0"/>
                <a:cs typeface="Times New Roman" panose="02020603050405020304" pitchFamily="18" charset="0"/>
                <a:sym typeface="Symbol" panose="05050102010706020507" pitchFamily="18" charset="2"/>
              </a:rPr>
              <a:t> = 0.</a:t>
            </a:r>
          </a:p>
          <a:p>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Note that    </a:t>
            </a:r>
            <a:r>
              <a:rPr lang="en-US" dirty="0">
                <a:latin typeface="Times New Roman" panose="02020603050405020304" pitchFamily="18" charset="0"/>
                <a:cs typeface="Times New Roman" panose="02020603050405020304" pitchFamily="18" charset="0"/>
                <a:sym typeface="Symbol" panose="05050102010706020507" pitchFamily="18" charset="2"/>
              </a:rPr>
              <a:t>before reflection :      0 &lt;  &lt; 1; after reflection : -1 &lt;  &lt; 0.</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shift the function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sym typeface="Symbol" panose="05050102010706020507" pitchFamily="18" charset="2"/>
              </a:rPr>
              <a:t>)  to the right, </a:t>
            </a:r>
            <a:r>
              <a:rPr lang="en-US" i="1" dirty="0">
                <a:latin typeface="Times New Roman" panose="02020603050405020304" pitchFamily="18" charset="0"/>
                <a:cs typeface="Times New Roman" panose="02020603050405020304" pitchFamily="18" charset="0"/>
                <a:sym typeface="Symbol" panose="05050102010706020507" pitchFamily="18" charset="2"/>
              </a:rPr>
              <a:t>t</a:t>
            </a:r>
            <a:r>
              <a:rPr lang="en-US" dirty="0">
                <a:latin typeface="Times New Roman" panose="02020603050405020304" pitchFamily="18" charset="0"/>
                <a:cs typeface="Times New Roman" panose="02020603050405020304" pitchFamily="18" charset="0"/>
                <a:sym typeface="Symbol" panose="05050102010706020507" pitchFamily="18" charset="2"/>
              </a:rPr>
              <a:t> has to be appropriately chosen.</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85AA5BC9-CE27-4EB6-AED4-C660C0259AA7}"/>
              </a:ext>
            </a:extLst>
          </p:cNvPr>
          <p:cNvPicPr>
            <a:picLocks noChangeAspect="1"/>
          </p:cNvPicPr>
          <p:nvPr/>
        </p:nvPicPr>
        <p:blipFill>
          <a:blip r:embed="rId2"/>
          <a:stretch>
            <a:fillRect/>
          </a:stretch>
        </p:blipFill>
        <p:spPr>
          <a:xfrm>
            <a:off x="3183817" y="4574191"/>
            <a:ext cx="3998662" cy="1725613"/>
          </a:xfrm>
          <a:prstGeom prst="rect">
            <a:avLst/>
          </a:prstGeom>
        </p:spPr>
      </p:pic>
      <p:grpSp>
        <p:nvGrpSpPr>
          <p:cNvPr id="13" name="Group 12">
            <a:extLst>
              <a:ext uri="{FF2B5EF4-FFF2-40B4-BE49-F238E27FC236}">
                <a16:creationId xmlns:a16="http://schemas.microsoft.com/office/drawing/2014/main" id="{3D453D2A-2A86-4DEC-8835-A27B2E27A28E}"/>
              </a:ext>
            </a:extLst>
          </p:cNvPr>
          <p:cNvGrpSpPr/>
          <p:nvPr/>
        </p:nvGrpSpPr>
        <p:grpSpPr>
          <a:xfrm>
            <a:off x="393883" y="1917297"/>
            <a:ext cx="11159942" cy="1846004"/>
            <a:chOff x="277297" y="1323923"/>
            <a:chExt cx="11159942" cy="1846004"/>
          </a:xfrm>
        </p:grpSpPr>
        <p:pic>
          <p:nvPicPr>
            <p:cNvPr id="7" name="Picture 6">
              <a:extLst>
                <a:ext uri="{FF2B5EF4-FFF2-40B4-BE49-F238E27FC236}">
                  <a16:creationId xmlns:a16="http://schemas.microsoft.com/office/drawing/2014/main" id="{E9FB7201-DFAC-4406-8C10-DA073F99E9ED}"/>
                </a:ext>
              </a:extLst>
            </p:cNvPr>
            <p:cNvPicPr>
              <a:picLocks noChangeAspect="1"/>
            </p:cNvPicPr>
            <p:nvPr/>
          </p:nvPicPr>
          <p:blipFill>
            <a:blip r:embed="rId3"/>
            <a:stretch>
              <a:fillRect/>
            </a:stretch>
          </p:blipFill>
          <p:spPr>
            <a:xfrm>
              <a:off x="6989064" y="1323923"/>
              <a:ext cx="4448175" cy="1663636"/>
            </a:xfrm>
            <a:prstGeom prst="rect">
              <a:avLst/>
            </a:prstGeom>
          </p:spPr>
        </p:pic>
        <p:pic>
          <p:nvPicPr>
            <p:cNvPr id="9" name="Picture 8">
              <a:extLst>
                <a:ext uri="{FF2B5EF4-FFF2-40B4-BE49-F238E27FC236}">
                  <a16:creationId xmlns:a16="http://schemas.microsoft.com/office/drawing/2014/main" id="{49904796-0EA1-4E41-9ABC-812912BF443D}"/>
                </a:ext>
              </a:extLst>
            </p:cNvPr>
            <p:cNvPicPr>
              <a:picLocks noChangeAspect="1"/>
            </p:cNvPicPr>
            <p:nvPr/>
          </p:nvPicPr>
          <p:blipFill>
            <a:blip r:embed="rId4"/>
            <a:stretch>
              <a:fillRect/>
            </a:stretch>
          </p:blipFill>
          <p:spPr>
            <a:xfrm>
              <a:off x="390525" y="1414969"/>
              <a:ext cx="4676037" cy="1463167"/>
            </a:xfrm>
            <a:prstGeom prst="rect">
              <a:avLst/>
            </a:prstGeom>
          </p:spPr>
        </p:pic>
        <p:sp>
          <p:nvSpPr>
            <p:cNvPr id="10" name="Arrow: Right 9">
              <a:extLst>
                <a:ext uri="{FF2B5EF4-FFF2-40B4-BE49-F238E27FC236}">
                  <a16:creationId xmlns:a16="http://schemas.microsoft.com/office/drawing/2014/main" id="{1EF2602A-F9C4-44EA-82C8-EA8B79E1AA87}"/>
                </a:ext>
              </a:extLst>
            </p:cNvPr>
            <p:cNvSpPr/>
            <p:nvPr/>
          </p:nvSpPr>
          <p:spPr>
            <a:xfrm>
              <a:off x="5381625" y="1776487"/>
              <a:ext cx="1114425" cy="4523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C20821F-0ACF-4624-B73A-98D548D6E879}"/>
                </a:ext>
              </a:extLst>
            </p:cNvPr>
            <p:cNvSpPr txBox="1"/>
            <p:nvPr/>
          </p:nvSpPr>
          <p:spPr>
            <a:xfrm rot="16200000">
              <a:off x="182644" y="1818002"/>
              <a:ext cx="55863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sym typeface="Symbol" panose="05050102010706020507" pitchFamily="18" charset="2"/>
                </a:rPr>
                <a:t>)</a:t>
              </a:r>
              <a:endParaRPr lang="en-US"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B6ADF168-7EF3-47A5-85B5-6E4B0D228637}"/>
                </a:ext>
              </a:extLst>
            </p:cNvPr>
            <p:cNvPicPr>
              <a:picLocks noChangeAspect="1"/>
            </p:cNvPicPr>
            <p:nvPr/>
          </p:nvPicPr>
          <p:blipFill>
            <a:blip r:embed="rId5"/>
            <a:stretch>
              <a:fillRect/>
            </a:stretch>
          </p:blipFill>
          <p:spPr>
            <a:xfrm>
              <a:off x="2728543" y="2676108"/>
              <a:ext cx="548688" cy="493819"/>
            </a:xfrm>
            <a:prstGeom prst="rect">
              <a:avLst/>
            </a:prstGeom>
          </p:spPr>
        </p:pic>
      </p:grpSp>
      <p:sp>
        <p:nvSpPr>
          <p:cNvPr id="14" name="TextBox 13">
            <a:extLst>
              <a:ext uri="{FF2B5EF4-FFF2-40B4-BE49-F238E27FC236}">
                <a16:creationId xmlns:a16="http://schemas.microsoft.com/office/drawing/2014/main" id="{12FC297D-E34B-4C80-9D31-41853A7A2217}"/>
              </a:ext>
            </a:extLst>
          </p:cNvPr>
          <p:cNvSpPr txBox="1"/>
          <p:nvPr/>
        </p:nvSpPr>
        <p:spPr>
          <a:xfrm>
            <a:off x="8070758" y="3578635"/>
            <a:ext cx="3306733"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Reflected square wave</a:t>
            </a:r>
          </a:p>
        </p:txBody>
      </p:sp>
      <p:sp>
        <p:nvSpPr>
          <p:cNvPr id="15" name="TextBox 14">
            <a:extLst>
              <a:ext uri="{FF2B5EF4-FFF2-40B4-BE49-F238E27FC236}">
                <a16:creationId xmlns:a16="http://schemas.microsoft.com/office/drawing/2014/main" id="{02EE1A62-E967-45E6-AB63-23B41667717E}"/>
              </a:ext>
            </a:extLst>
          </p:cNvPr>
          <p:cNvSpPr txBox="1"/>
          <p:nvPr/>
        </p:nvSpPr>
        <p:spPr>
          <a:xfrm>
            <a:off x="7337333" y="5214682"/>
            <a:ext cx="4040158"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Reflected  and shifted square wave</a:t>
            </a:r>
          </a:p>
        </p:txBody>
      </p:sp>
      <p:pic>
        <p:nvPicPr>
          <p:cNvPr id="16" name="Picture 15">
            <a:extLst>
              <a:ext uri="{FF2B5EF4-FFF2-40B4-BE49-F238E27FC236}">
                <a16:creationId xmlns:a16="http://schemas.microsoft.com/office/drawing/2014/main" id="{5241B3EC-6126-4DC5-91C5-0539E0693FCE}"/>
              </a:ext>
            </a:extLst>
          </p:cNvPr>
          <p:cNvPicPr>
            <a:picLocks noChangeAspect="1"/>
          </p:cNvPicPr>
          <p:nvPr/>
        </p:nvPicPr>
        <p:blipFill>
          <a:blip r:embed="rId6"/>
          <a:stretch>
            <a:fillRect/>
          </a:stretch>
        </p:blipFill>
        <p:spPr>
          <a:xfrm>
            <a:off x="2076840" y="6343650"/>
            <a:ext cx="8571719" cy="499915"/>
          </a:xfrm>
          <a:prstGeom prst="rect">
            <a:avLst/>
          </a:prstGeom>
        </p:spPr>
      </p:pic>
      <p:sp>
        <p:nvSpPr>
          <p:cNvPr id="3" name="TextBox 2">
            <a:extLst>
              <a:ext uri="{FF2B5EF4-FFF2-40B4-BE49-F238E27FC236}">
                <a16:creationId xmlns:a16="http://schemas.microsoft.com/office/drawing/2014/main" id="{9FD1B5AA-E45E-4EC2-8B04-600A98056F6B}"/>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1</a:t>
            </a:r>
          </a:p>
        </p:txBody>
      </p:sp>
    </p:spTree>
    <p:extLst>
      <p:ext uri="{BB962C8B-B14F-4D97-AF65-F5344CB8AC3E}">
        <p14:creationId xmlns:p14="http://schemas.microsoft.com/office/powerpoint/2010/main" val="4166205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05E86-07BE-43B8-8130-896D23496EBB}" type="slidenum">
              <a:rPr lang="en-US" smtClean="0"/>
              <a:t>40</a:t>
            </a:fld>
            <a:endParaRPr lang="en-US"/>
          </a:p>
        </p:txBody>
      </p:sp>
      <p:pic>
        <p:nvPicPr>
          <p:cNvPr id="3" name="Matlab Convolution Animation (for APSC24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23900" y="0"/>
            <a:ext cx="10744200" cy="6858000"/>
          </a:xfrm>
          <a:prstGeom prst="rect">
            <a:avLst/>
          </a:prstGeom>
        </p:spPr>
      </p:pic>
    </p:spTree>
    <p:extLst>
      <p:ext uri="{BB962C8B-B14F-4D97-AF65-F5344CB8AC3E}">
        <p14:creationId xmlns:p14="http://schemas.microsoft.com/office/powerpoint/2010/main" val="254814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83D52D-6943-4DEF-99D0-0D24062A09F9}"/>
              </a:ext>
            </a:extLst>
          </p:cNvPr>
          <p:cNvSpPr>
            <a:spLocks noGrp="1"/>
          </p:cNvSpPr>
          <p:nvPr>
            <p:ph type="title"/>
          </p:nvPr>
        </p:nvSpPr>
        <p:spPr>
          <a:xfrm>
            <a:off x="6474228" y="781477"/>
            <a:ext cx="5127171" cy="1450757"/>
          </a:xfrm>
        </p:spPr>
        <p:txBody>
          <a:bodyPr>
            <a:noAutofit/>
          </a:bodyPr>
          <a:lstStyle/>
          <a:p>
            <a:r>
              <a:rPr lang="en-US" sz="2800" b="1" cap="all" dirty="0">
                <a:latin typeface="Times New Roman" panose="02020603050405020304" pitchFamily="18" charset="0"/>
                <a:cs typeface="Times New Roman" panose="02020603050405020304" pitchFamily="18" charset="0"/>
              </a:rPr>
              <a:t>HOW TO: GIVEN A FUNCTION, REFLECT THE GRAPH BOTH VERTICALLY AND HORIZONTALLY.</a:t>
            </a:r>
            <a:br>
              <a:rPr lang="en-US" sz="2800" b="1" cap="all"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62358B2-2307-4E22-BCCF-C50CF504CC6F}"/>
              </a:ext>
            </a:extLst>
          </p:cNvPr>
          <p:cNvPicPr>
            <a:picLocks noChangeAspect="1"/>
          </p:cNvPicPr>
          <p:nvPr/>
        </p:nvPicPr>
        <p:blipFill>
          <a:blip r:embed="rId2"/>
          <a:stretch>
            <a:fillRect/>
          </a:stretch>
        </p:blipFill>
        <p:spPr>
          <a:xfrm>
            <a:off x="643192" y="795304"/>
            <a:ext cx="5451627" cy="4947351"/>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5C78965-F07A-4F4E-9FB6-D78D7732C221}"/>
              </a:ext>
            </a:extLst>
          </p:cNvPr>
          <p:cNvSpPr>
            <a:spLocks noGrp="1"/>
          </p:cNvSpPr>
          <p:nvPr>
            <p:ph idx="1"/>
          </p:nvPr>
        </p:nvSpPr>
        <p:spPr>
          <a:xfrm>
            <a:off x="6411684" y="2198914"/>
            <a:ext cx="5451626" cy="3670180"/>
          </a:xfrm>
        </p:spPr>
        <p:txBody>
          <a:bodyPr>
            <a:normAutofit/>
          </a:bodyPr>
          <a:lstStyle/>
          <a:p>
            <a:r>
              <a:rPr lang="en-US" sz="2400" dirty="0">
                <a:latin typeface="Times New Roman" panose="02020603050405020304" pitchFamily="18" charset="0"/>
                <a:cs typeface="Times New Roman" panose="02020603050405020304" pitchFamily="18" charset="0"/>
              </a:rPr>
              <a:t>1. Multiply all outputs by –1 for a vertical reflection. The new graph is a reflection of the original graph about the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-axis.</a:t>
            </a:r>
          </a:p>
          <a:p>
            <a:r>
              <a:rPr lang="en-US" sz="2400" dirty="0">
                <a:latin typeface="Times New Roman" panose="02020603050405020304" pitchFamily="18" charset="0"/>
                <a:cs typeface="Times New Roman" panose="02020603050405020304" pitchFamily="18" charset="0"/>
              </a:rPr>
              <a:t>2. </a:t>
            </a:r>
            <a:r>
              <a:rPr lang="en-US" sz="2400" b="1" dirty="0">
                <a:solidFill>
                  <a:srgbClr val="FF0000"/>
                </a:solidFill>
                <a:latin typeface="Times New Roman" panose="02020603050405020304" pitchFamily="18" charset="0"/>
                <a:cs typeface="Times New Roman" panose="02020603050405020304" pitchFamily="18" charset="0"/>
              </a:rPr>
              <a:t>Multiply all inputs by –1 for a horizontal reflection. The new graph is a reflection of the original graph about the </a:t>
            </a:r>
            <a:r>
              <a:rPr lang="en-US" sz="2400" b="1" i="1" dirty="0">
                <a:solidFill>
                  <a:srgbClr val="FF0000"/>
                </a:solidFill>
                <a:latin typeface="Times New Roman" panose="02020603050405020304" pitchFamily="18" charset="0"/>
                <a:cs typeface="Times New Roman" panose="02020603050405020304" pitchFamily="18" charset="0"/>
              </a:rPr>
              <a:t>y</a:t>
            </a:r>
            <a:r>
              <a:rPr lang="en-US" sz="2400" b="1" dirty="0">
                <a:solidFill>
                  <a:srgbClr val="FF0000"/>
                </a:solidFill>
                <a:latin typeface="Times New Roman" panose="02020603050405020304" pitchFamily="18" charset="0"/>
                <a:cs typeface="Times New Roman" panose="02020603050405020304" pitchFamily="18" charset="0"/>
              </a:rPr>
              <a:t>-axis.</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4B17997D-A684-4F99-BFAF-D57B16AC0624}"/>
              </a:ext>
            </a:extLst>
          </p:cNvPr>
          <p:cNvSpPr>
            <a:spLocks noGrp="1"/>
          </p:cNvSpPr>
          <p:nvPr>
            <p:ph type="sldNum" sz="quarter" idx="12"/>
          </p:nvPr>
        </p:nvSpPr>
        <p:spPr>
          <a:xfrm>
            <a:off x="9900458" y="6459785"/>
            <a:ext cx="1312025" cy="365125"/>
          </a:xfrm>
        </p:spPr>
        <p:txBody>
          <a:bodyPr>
            <a:normAutofit/>
          </a:bodyPr>
          <a:lstStyle/>
          <a:p>
            <a:pPr>
              <a:spcAft>
                <a:spcPts val="600"/>
              </a:spcAft>
            </a:pPr>
            <a:fld id="{1E5607C3-F4B7-4887-97A5-ACF476959777}" type="slidenum">
              <a:rPr lang="en-US" smtClean="0"/>
              <a:pPr>
                <a:spcAft>
                  <a:spcPts val="600"/>
                </a:spcAft>
              </a:pPr>
              <a:t>5</a:t>
            </a:fld>
            <a:endParaRPr lang="en-US"/>
          </a:p>
        </p:txBody>
      </p:sp>
      <p:sp>
        <p:nvSpPr>
          <p:cNvPr id="6" name="Rectangle 5">
            <a:extLst>
              <a:ext uri="{FF2B5EF4-FFF2-40B4-BE49-F238E27FC236}">
                <a16:creationId xmlns:a16="http://schemas.microsoft.com/office/drawing/2014/main" id="{EFDD5B9D-9EF7-4F75-9C07-09270B1C56E5}"/>
              </a:ext>
            </a:extLst>
          </p:cNvPr>
          <p:cNvSpPr/>
          <p:nvPr/>
        </p:nvSpPr>
        <p:spPr>
          <a:xfrm>
            <a:off x="2391987" y="6333618"/>
            <a:ext cx="8164483" cy="523220"/>
          </a:xfrm>
          <a:prstGeom prst="rect">
            <a:avLst/>
          </a:prstGeom>
        </p:spPr>
        <p:txBody>
          <a:bodyPr wrap="square">
            <a:spAutoFit/>
          </a:bodyPr>
          <a:lstStyle/>
          <a:p>
            <a:r>
              <a:rPr lang="en-US" sz="1400" dirty="0">
                <a:hlinkClick r:id="rId3"/>
              </a:rPr>
              <a:t>https://courses.lumenlearning.com/epcc-atdcoursereview-collegealgebra-1-2/chapter/graph-functions-using-reflections-about-the-x-axis-and-the-y-axis/</a:t>
            </a:r>
            <a:endParaRPr lang="en-US" sz="1400" dirty="0"/>
          </a:p>
        </p:txBody>
      </p:sp>
      <p:sp>
        <p:nvSpPr>
          <p:cNvPr id="11" name="TextBox 10">
            <a:extLst>
              <a:ext uri="{FF2B5EF4-FFF2-40B4-BE49-F238E27FC236}">
                <a16:creationId xmlns:a16="http://schemas.microsoft.com/office/drawing/2014/main" id="{29FB5294-72A3-4EB8-A3AA-CA3280E806E0}"/>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1</a:t>
            </a:r>
          </a:p>
        </p:txBody>
      </p:sp>
    </p:spTree>
    <p:extLst>
      <p:ext uri="{BB962C8B-B14F-4D97-AF65-F5344CB8AC3E}">
        <p14:creationId xmlns:p14="http://schemas.microsoft.com/office/powerpoint/2010/main" val="155931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013D2B-4EC6-4632-8DD7-C10A4A680687}"/>
              </a:ext>
            </a:extLst>
          </p:cNvPr>
          <p:cNvSpPr>
            <a:spLocks noGrp="1"/>
          </p:cNvSpPr>
          <p:nvPr>
            <p:ph type="sldNum" sz="quarter" idx="12"/>
          </p:nvPr>
        </p:nvSpPr>
        <p:spPr/>
        <p:txBody>
          <a:bodyPr/>
          <a:lstStyle/>
          <a:p>
            <a:fld id="{1E5607C3-F4B7-4887-97A5-ACF476959777}" type="slidenum">
              <a:rPr lang="en-US" smtClean="0"/>
              <a:t>6</a:t>
            </a:fld>
            <a:endParaRPr lang="en-US"/>
          </a:p>
        </p:txBody>
      </p:sp>
      <p:sp>
        <p:nvSpPr>
          <p:cNvPr id="5" name="TextBox 4">
            <a:extLst>
              <a:ext uri="{FF2B5EF4-FFF2-40B4-BE49-F238E27FC236}">
                <a16:creationId xmlns:a16="http://schemas.microsoft.com/office/drawing/2014/main" id="{1C7A14B0-185E-4B51-85DF-B6C0119A2181}"/>
              </a:ext>
            </a:extLst>
          </p:cNvPr>
          <p:cNvSpPr txBox="1"/>
          <p:nvPr/>
        </p:nvSpPr>
        <p:spPr>
          <a:xfrm>
            <a:off x="619125" y="485775"/>
            <a:ext cx="10315575" cy="1323439"/>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Since convolution is </a:t>
            </a:r>
            <a:r>
              <a:rPr lang="en-US" sz="2000" b="1" dirty="0">
                <a:solidFill>
                  <a:srgbClr val="FF0000"/>
                </a:solidFill>
                <a:latin typeface="Times New Roman" panose="02020603050405020304" pitchFamily="18" charset="0"/>
                <a:cs typeface="Times New Roman" panose="02020603050405020304" pitchFamily="18" charset="0"/>
              </a:rPr>
              <a:t>commutative</a:t>
            </a:r>
            <a:r>
              <a:rPr lang="en-US" sz="2000" dirty="0">
                <a:latin typeface="Times New Roman" panose="02020603050405020304" pitchFamily="18" charset="0"/>
                <a:cs typeface="Times New Roman" panose="02020603050405020304" pitchFamily="18" charset="0"/>
              </a:rPr>
              <a:t> ;i.e. </a:t>
            </a:r>
            <a:r>
              <a:rPr lang="en-US" sz="2000" i="1" dirty="0" err="1">
                <a:latin typeface="Times New Roman" panose="02020603050405020304" pitchFamily="18" charset="0"/>
                <a:cs typeface="Times New Roman" panose="02020603050405020304" pitchFamily="18" charset="0"/>
              </a:rPr>
              <a:t>x</a:t>
            </a:r>
            <a:r>
              <a:rPr lang="en-US" sz="2000" dirty="0" err="1">
                <a:latin typeface="Times New Roman" panose="02020603050405020304" pitchFamily="18" charset="0"/>
                <a:cs typeface="Times New Roman" panose="02020603050405020304" pitchFamily="18" charset="0"/>
                <a:sym typeface="Symbol" panose="05050102010706020507" pitchFamily="18" charset="2"/>
              </a:rPr>
              <a:t></a:t>
            </a:r>
            <a:r>
              <a:rPr lang="en-US" sz="2000" i="1" dirty="0" err="1">
                <a:latin typeface="Times New Roman" panose="02020603050405020304" pitchFamily="18" charset="0"/>
                <a:cs typeface="Times New Roman" panose="02020603050405020304" pitchFamily="18" charset="0"/>
                <a:sym typeface="Symbol" panose="05050102010706020507" pitchFamily="18" charset="2"/>
              </a:rPr>
              <a:t>h</a:t>
            </a:r>
            <a:r>
              <a:rPr lang="en-US" sz="2000" dirty="0">
                <a:latin typeface="Times New Roman" panose="02020603050405020304" pitchFamily="18" charset="0"/>
                <a:cs typeface="Times New Roman" panose="02020603050405020304" pitchFamily="18" charset="0"/>
                <a:sym typeface="Symbol" panose="05050102010706020507" pitchFamily="18" charset="2"/>
              </a:rPr>
              <a:t> = </a:t>
            </a:r>
            <a:r>
              <a:rPr lang="en-US" sz="2000" i="1" dirty="0" err="1">
                <a:latin typeface="Times New Roman" panose="02020603050405020304" pitchFamily="18" charset="0"/>
                <a:cs typeface="Times New Roman" panose="02020603050405020304" pitchFamily="18" charset="0"/>
                <a:sym typeface="Symbol" panose="05050102010706020507" pitchFamily="18" charset="2"/>
              </a:rPr>
              <a:t>h</a:t>
            </a:r>
            <a:r>
              <a:rPr lang="en-US" sz="2000" dirty="0" err="1">
                <a:latin typeface="Times New Roman" panose="02020603050405020304" pitchFamily="18" charset="0"/>
                <a:cs typeface="Times New Roman" panose="02020603050405020304" pitchFamily="18" charset="0"/>
                <a:sym typeface="Symbol" panose="05050102010706020507" pitchFamily="18" charset="2"/>
              </a:rPr>
              <a:t></a:t>
            </a:r>
            <a:r>
              <a:rPr lang="en-US" sz="2000" i="1" dirty="0" err="1">
                <a:latin typeface="Times New Roman" panose="02020603050405020304" pitchFamily="18" charset="0"/>
                <a:cs typeface="Times New Roman" panose="02020603050405020304" pitchFamily="18" charset="0"/>
                <a:sym typeface="Symbol" panose="05050102010706020507" pitchFamily="18" charset="2"/>
              </a:rPr>
              <a:t>x</a:t>
            </a:r>
            <a:r>
              <a:rPr lang="en-US" sz="2000" dirty="0">
                <a:latin typeface="Times New Roman" panose="02020603050405020304" pitchFamily="18" charset="0"/>
                <a:cs typeface="Times New Roman" panose="02020603050405020304" pitchFamily="18" charset="0"/>
                <a:sym typeface="Symbol" panose="05050102010706020507" pitchFamily="18" charset="2"/>
              </a:rPr>
              <a:t>, it will never be matter which function is reflected and shifted.</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Symbol" panose="05050102010706020507" pitchFamily="18" charset="2"/>
              </a:rPr>
              <a:t>However, as the functions become more complicated reflecting and shifting the “right one” will often make the problem much easier.</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F410EA-24DF-4B54-BC93-50F8672F9B94}"/>
                  </a:ext>
                </a:extLst>
              </p:cNvPr>
              <p:cNvSpPr txBox="1"/>
              <p:nvPr/>
            </p:nvSpPr>
            <p:spPr>
              <a:xfrm>
                <a:off x="619125" y="2286000"/>
                <a:ext cx="10515600" cy="2636812"/>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Now, the second step : shifting the reflected function onto the other function.</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By shifting with an appropriate value of </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an amount of overlapping between </a:t>
                </a:r>
                <a:r>
                  <a:rPr lang="en-US" sz="2000" i="1"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sym typeface="Symbol" panose="05050102010706020507" pitchFamily="18" charset="2"/>
                  </a:rPr>
                  <a:t>) and </a:t>
                </a:r>
                <a:r>
                  <a:rPr lang="en-US" sz="2000" i="1" dirty="0">
                    <a:latin typeface="Times New Roman" panose="02020603050405020304" pitchFamily="18" charset="0"/>
                    <a:cs typeface="Times New Roman" panose="02020603050405020304" pitchFamily="18" charset="0"/>
                    <a:sym typeface="Symbol" panose="05050102010706020507" pitchFamily="18" charset="2"/>
                  </a:rPr>
                  <a:t>x</a:t>
                </a:r>
                <a:r>
                  <a:rPr lang="en-US" sz="2000" dirty="0">
                    <a:latin typeface="Times New Roman" panose="02020603050405020304" pitchFamily="18" charset="0"/>
                    <a:cs typeface="Times New Roman" panose="02020603050405020304" pitchFamily="18" charset="0"/>
                    <a:sym typeface="Symbol" panose="05050102010706020507" pitchFamily="18" charset="2"/>
                  </a:rPr>
                  <a:t>() is found. This in fact follows the convolution integral : </a:t>
                </a:r>
                <a:r>
                  <a:rPr lang="en-US" sz="2000" i="1" dirty="0">
                    <a:solidFill>
                      <a:srgbClr val="000000"/>
                    </a:solidFill>
                  </a:rPr>
                  <a:t>y</a:t>
                </a:r>
                <a14:m>
                  <m:oMath xmlns:m="http://schemas.openxmlformats.org/officeDocument/2006/math">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𝑡</m:t>
                        </m:r>
                      </m:e>
                    </m:d>
                    <m:r>
                      <a:rPr lang="en-US" sz="2000" i="1">
                        <a:solidFill>
                          <a:srgbClr val="000000"/>
                        </a:solidFill>
                        <a:latin typeface="Cambria Math" panose="02040503050406030204" pitchFamily="18" charset="0"/>
                      </a:rPr>
                      <m:t>=</m:t>
                    </m:r>
                    <m:nary>
                      <m:naryPr>
                        <m:limLoc m:val="undOvr"/>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m:t>
                        </m:r>
                      </m:sub>
                      <m:sup>
                        <m:r>
                          <a:rPr lang="en-US" sz="2000" i="1">
                            <a:solidFill>
                              <a:srgbClr val="000000"/>
                            </a:solidFill>
                            <a:latin typeface="Cambria Math" panose="02040503050406030204" pitchFamily="18" charset="0"/>
                          </a:rPr>
                          <m:t>∞</m:t>
                        </m:r>
                      </m:sup>
                      <m:e>
                        <m:r>
                          <a:rPr lang="en-US" sz="2000" i="1">
                            <a:solidFill>
                              <a:srgbClr val="000000"/>
                            </a:solidFill>
                            <a:latin typeface="Cambria Math" panose="02040503050406030204" pitchFamily="18" charset="0"/>
                          </a:rPr>
                          <m:t>𝑥</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sym typeface="Symbol" panose="05050102010706020507" pitchFamily="18" charset="2"/>
                              </a:rPr>
                              <m:t></m:t>
                            </m:r>
                          </m:e>
                        </m:d>
                        <m:r>
                          <a:rPr lang="en-US" sz="2000" i="1">
                            <a:solidFill>
                              <a:srgbClr val="000000"/>
                            </a:solidFill>
                            <a:latin typeface="Cambria Math" panose="02040503050406030204" pitchFamily="18" charset="0"/>
                          </a:rPr>
                          <m:t>h</m:t>
                        </m:r>
                        <m:r>
                          <a:rPr lang="en-US" sz="2000" i="0" smtClean="0">
                            <a:solidFill>
                              <a:srgbClr val="000000"/>
                            </a:solidFill>
                            <a:latin typeface="Cambria Math" panose="02040503050406030204" pitchFamily="18" charset="0"/>
                          </a:rPr>
                          <m:t>(</m:t>
                        </m:r>
                        <m:r>
                          <m:rPr>
                            <m:sty m:val="p"/>
                          </m:rPr>
                          <a:rPr lang="en-US" sz="2000" i="0" smtClean="0">
                            <a:solidFill>
                              <a:srgbClr val="000000"/>
                            </a:solidFill>
                            <a:latin typeface="Cambria Math" panose="02040503050406030204" pitchFamily="18" charset="0"/>
                          </a:rPr>
                          <m:t>t</m:t>
                        </m:r>
                        <m:r>
                          <a:rPr lang="en-US" sz="2000" i="0" smtClean="0">
                            <a:solidFill>
                              <a:srgbClr val="000000"/>
                            </a:solidFill>
                            <a:latin typeface="Cambria Math" panose="02040503050406030204" pitchFamily="18" charset="0"/>
                          </a:rPr>
                          <m:t>−</m:t>
                        </m:r>
                        <m:r>
                          <m:rPr>
                            <m:sty m:val="p"/>
                          </m:rPr>
                          <a:rPr lang="el-GR" sz="2000" i="1" smtClean="0">
                            <a:solidFill>
                              <a:srgbClr val="000000"/>
                            </a:solidFill>
                            <a:latin typeface="Cambria Math" panose="02040503050406030204" pitchFamily="18" charset="0"/>
                            <a:ea typeface="Cambria Math" panose="02040503050406030204" pitchFamily="18" charset="0"/>
                          </a:rPr>
                          <m:t>τ</m:t>
                        </m:r>
                        <m:r>
                          <a:rPr lang="en-US" sz="2000" i="0" smtClean="0">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𝑑</m:t>
                        </m:r>
                        <m:r>
                          <a:rPr lang="en-US" sz="2000" i="1" smtClean="0">
                            <a:solidFill>
                              <a:srgbClr val="000000"/>
                            </a:solidFill>
                            <a:latin typeface="Cambria Math" panose="02040503050406030204" pitchFamily="18" charset="0"/>
                            <a:sym typeface="Symbol" panose="05050102010706020507" pitchFamily="18" charset="2"/>
                          </a:rPr>
                          <m:t></m:t>
                        </m:r>
                      </m:e>
                    </m:nary>
                    <m:r>
                      <a:rPr lang="en-US" sz="2000" b="0" i="1" smtClean="0">
                        <a:solidFill>
                          <a:srgbClr val="000000"/>
                        </a:solidFill>
                        <a:latin typeface="Cambria Math" panose="02040503050406030204" pitchFamily="18" charset="0"/>
                      </a:rPr>
                      <m:t>.</m:t>
                    </m:r>
                  </m:oMath>
                </a14:m>
                <a:endParaRPr lang="en-US" sz="2000" b="0" i="1" dirty="0">
                  <a:solidFill>
                    <a:srgbClr val="000000"/>
                  </a:solidFill>
                </a:endParaRPr>
              </a:p>
              <a:p>
                <a:pPr marL="285750" indent="-285750">
                  <a:buFont typeface="Arial" panose="020B0604020202020204" pitchFamily="34" charset="0"/>
                  <a:buChar char="•"/>
                </a:pPr>
                <a:endParaRPr lang="en-US" sz="2000" b="0" i="1" dirty="0">
                  <a:solidFill>
                    <a:srgbClr val="000000"/>
                  </a:solidFill>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example: if </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is chosen to be less than 0 such as -0.6, </a:t>
                </a:r>
                <a:r>
                  <a:rPr lang="en-US" sz="2000" i="1"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sym typeface="Symbol" panose="05050102010706020507" pitchFamily="18" charset="2"/>
                  </a:rPr>
                  <a:t>)  becomes non zero over a range of -1.6 &lt; </a:t>
                </a:r>
                <a:r>
                  <a:rPr lang="en-US" sz="2000" i="1" dirty="0">
                    <a:latin typeface="Times New Roman" panose="02020603050405020304" pitchFamily="18" charset="0"/>
                    <a:cs typeface="Times New Roman" panose="02020603050405020304" pitchFamily="18" charset="0"/>
                    <a:sym typeface="Symbol" panose="05050102010706020507" pitchFamily="18" charset="2"/>
                  </a:rPr>
                  <a:t>t</a:t>
                </a:r>
                <a:r>
                  <a:rPr lang="en-US" sz="2000" dirty="0">
                    <a:latin typeface="Times New Roman" panose="02020603050405020304" pitchFamily="18" charset="0"/>
                    <a:cs typeface="Times New Roman" panose="02020603050405020304" pitchFamily="18" charset="0"/>
                    <a:sym typeface="Symbol" panose="05050102010706020507" pitchFamily="18" charset="2"/>
                  </a:rPr>
                  <a:t>- &lt; -0.6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Symbol" panose="05050102010706020507" pitchFamily="18" charset="2"/>
                  </a:rPr>
                  <a:t>Over this range, no overlapping between the two functions  is found. This clearly give </a:t>
                </a:r>
                <a:r>
                  <a:rPr lang="en-US" sz="2000" i="1" dirty="0">
                    <a:latin typeface="Times New Roman" panose="02020603050405020304" pitchFamily="18" charset="0"/>
                    <a:cs typeface="Times New Roman" panose="02020603050405020304" pitchFamily="18" charset="0"/>
                    <a:sym typeface="Symbol" panose="05050102010706020507" pitchFamily="18" charset="2"/>
                  </a:rPr>
                  <a:t>y</a:t>
                </a:r>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i="1" dirty="0">
                    <a:latin typeface="Times New Roman" panose="02020603050405020304" pitchFamily="18" charset="0"/>
                    <a:cs typeface="Times New Roman" panose="02020603050405020304" pitchFamily="18" charset="0"/>
                    <a:sym typeface="Symbol" panose="05050102010706020507" pitchFamily="18" charset="2"/>
                  </a:rPr>
                  <a:t>t</a:t>
                </a:r>
                <a:r>
                  <a:rPr lang="en-US" sz="2000" dirty="0">
                    <a:latin typeface="Times New Roman" panose="02020603050405020304" pitchFamily="18" charset="0"/>
                    <a:cs typeface="Times New Roman" panose="02020603050405020304" pitchFamily="18" charset="0"/>
                    <a:sym typeface="Symbol" panose="05050102010706020507" pitchFamily="18" charset="2"/>
                  </a:rPr>
                  <a:t>) = 0.</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DBF410EA-24DF-4B54-BC93-50F8672F9B94}"/>
                  </a:ext>
                </a:extLst>
              </p:cNvPr>
              <p:cNvSpPr txBox="1">
                <a:spLocks noRot="1" noChangeAspect="1" noMove="1" noResize="1" noEditPoints="1" noAdjustHandles="1" noChangeArrowheads="1" noChangeShapeType="1" noTextEdit="1"/>
              </p:cNvSpPr>
              <p:nvPr/>
            </p:nvSpPr>
            <p:spPr>
              <a:xfrm>
                <a:off x="619125" y="2286000"/>
                <a:ext cx="10515600" cy="2636812"/>
              </a:xfrm>
              <a:prstGeom prst="rect">
                <a:avLst/>
              </a:prstGeom>
              <a:blipFill>
                <a:blip r:embed="rId2"/>
                <a:stretch>
                  <a:fillRect l="-522" t="-1155" r="-98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07F35F29-B1F9-402A-8FFD-C7B45CB8338F}"/>
              </a:ext>
            </a:extLst>
          </p:cNvPr>
          <p:cNvPicPr>
            <a:picLocks noChangeAspect="1"/>
          </p:cNvPicPr>
          <p:nvPr/>
        </p:nvPicPr>
        <p:blipFill>
          <a:blip r:embed="rId3"/>
          <a:stretch>
            <a:fillRect/>
          </a:stretch>
        </p:blipFill>
        <p:spPr>
          <a:xfrm>
            <a:off x="3757612" y="4651885"/>
            <a:ext cx="4459735" cy="1720340"/>
          </a:xfrm>
          <a:prstGeom prst="rect">
            <a:avLst/>
          </a:prstGeom>
        </p:spPr>
      </p:pic>
      <p:sp>
        <p:nvSpPr>
          <p:cNvPr id="8" name="Rectangle 7">
            <a:extLst>
              <a:ext uri="{FF2B5EF4-FFF2-40B4-BE49-F238E27FC236}">
                <a16:creationId xmlns:a16="http://schemas.microsoft.com/office/drawing/2014/main" id="{D15546EC-FDE9-41B5-A7A0-55C4ADDC1979}"/>
              </a:ext>
            </a:extLst>
          </p:cNvPr>
          <p:cNvSpPr/>
          <p:nvPr/>
        </p:nvSpPr>
        <p:spPr>
          <a:xfrm>
            <a:off x="2133599" y="6376085"/>
            <a:ext cx="8524875" cy="369332"/>
          </a:xfrm>
          <a:prstGeom prst="rect">
            <a:avLst/>
          </a:prstGeom>
        </p:spPr>
        <p:txBody>
          <a:bodyPr wrap="square">
            <a:spAutoFit/>
          </a:bodyPr>
          <a:lstStyle/>
          <a:p>
            <a:r>
              <a:rPr lang="en-US" dirty="0">
                <a:hlinkClick r:id="rId4"/>
              </a:rPr>
              <a:t>https://cnx.org/contents/-eLl_Dug@19.20:h0BzlV-O@7/Convolution-Complete-example</a:t>
            </a:r>
            <a:endParaRPr lang="en-US" dirty="0"/>
          </a:p>
        </p:txBody>
      </p:sp>
      <p:sp>
        <p:nvSpPr>
          <p:cNvPr id="9" name="TextBox 8">
            <a:extLst>
              <a:ext uri="{FF2B5EF4-FFF2-40B4-BE49-F238E27FC236}">
                <a16:creationId xmlns:a16="http://schemas.microsoft.com/office/drawing/2014/main" id="{4D49B68C-0549-4317-BE79-A63587D3E6AC}"/>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1</a:t>
            </a:r>
          </a:p>
        </p:txBody>
      </p:sp>
    </p:spTree>
    <p:extLst>
      <p:ext uri="{BB962C8B-B14F-4D97-AF65-F5344CB8AC3E}">
        <p14:creationId xmlns:p14="http://schemas.microsoft.com/office/powerpoint/2010/main" val="385947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A73BBF-EE67-49CD-AB9F-99097B0BA813}"/>
              </a:ext>
            </a:extLst>
          </p:cNvPr>
          <p:cNvSpPr>
            <a:spLocks noGrp="1"/>
          </p:cNvSpPr>
          <p:nvPr>
            <p:ph type="sldNum" sz="quarter" idx="12"/>
          </p:nvPr>
        </p:nvSpPr>
        <p:spPr/>
        <p:txBody>
          <a:bodyPr/>
          <a:lstStyle/>
          <a:p>
            <a:fld id="{1E5607C3-F4B7-4887-97A5-ACF476959777}" type="slidenum">
              <a:rPr lang="en-US" smtClean="0"/>
              <a:t>7</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92A4416-64E4-484C-AAAF-74D213B9797C}"/>
                  </a:ext>
                </a:extLst>
              </p:cNvPr>
              <p:cNvSpPr txBox="1"/>
              <p:nvPr/>
            </p:nvSpPr>
            <p:spPr>
              <a:xfrm>
                <a:off x="0" y="447675"/>
                <a:ext cx="12192000" cy="6907276"/>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The 3</a:t>
                </a:r>
                <a:r>
                  <a:rPr lang="en-US" b="1" baseline="30000" dirty="0">
                    <a:latin typeface="Times New Roman" panose="02020603050405020304" pitchFamily="18" charset="0"/>
                    <a:cs typeface="Times New Roman" panose="02020603050405020304" pitchFamily="18" charset="0"/>
                  </a:rPr>
                  <a:t>rd</a:t>
                </a:r>
                <a:r>
                  <a:rPr lang="en-US" b="1" dirty="0">
                    <a:latin typeface="Times New Roman" panose="02020603050405020304" pitchFamily="18" charset="0"/>
                    <a:cs typeface="Times New Roman" panose="02020603050405020304" pitchFamily="18" charset="0"/>
                  </a:rPr>
                  <a:t> step : determine the convolution y(t) </a:t>
                </a:r>
                <a:r>
                  <a:rPr lang="en-US" dirty="0">
                    <a:latin typeface="Times New Roman" panose="02020603050405020304" pitchFamily="18" charset="0"/>
                    <a:cs typeface="Times New Roman" panose="02020603050405020304" pitchFamily="18" charset="0"/>
                  </a:rPr>
                  <a:t>by choosing an appropriate range of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used to shift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sym typeface="Symbol" panose="05050102010706020507" pitchFamily="18" charset="2"/>
                  </a:rPr>
                  <a:t>) is given as   0  </a:t>
                </a:r>
                <a:r>
                  <a:rPr lang="en-US" i="1" dirty="0">
                    <a:latin typeface="Times New Roman" panose="02020603050405020304" pitchFamily="18" charset="0"/>
                    <a:cs typeface="Times New Roman" panose="02020603050405020304" pitchFamily="18" charset="0"/>
                    <a:sym typeface="Symbol" panose="05050102010706020507" pitchFamily="18" charset="2"/>
                  </a:rPr>
                  <a:t>t</a:t>
                </a:r>
                <a:r>
                  <a:rPr lang="en-US" dirty="0">
                    <a:latin typeface="Times New Roman" panose="02020603050405020304" pitchFamily="18" charset="0"/>
                    <a:cs typeface="Times New Roman" panose="02020603050405020304" pitchFamily="18" charset="0"/>
                    <a:sym typeface="Symbol" panose="05050102010706020507" pitchFamily="18" charset="2"/>
                  </a:rPr>
                  <a:t>  1.</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For example if t is chosen to be 0.5, the shifting function becomes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0.5</a:t>
                </a:r>
                <a:r>
                  <a:rPr lang="en-US"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sym typeface="Symbol" panose="05050102010706020507" pitchFamily="18" charset="2"/>
                  </a:rPr>
                  <a: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The function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0.5</a:t>
                </a:r>
                <a:r>
                  <a:rPr lang="en-US"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sym typeface="Symbol" panose="05050102010706020507" pitchFamily="18" charset="2"/>
                  </a:rPr>
                  <a:t>) is now partly overlapping the </a:t>
                </a:r>
                <a:r>
                  <a:rPr lang="en-US" i="1" dirty="0">
                    <a:latin typeface="Times New Roman" panose="02020603050405020304" pitchFamily="18" charset="0"/>
                    <a:cs typeface="Times New Roman" panose="02020603050405020304" pitchFamily="18" charset="0"/>
                    <a:sym typeface="Symbol" panose="05050102010706020507" pitchFamily="18" charset="2"/>
                  </a:rPr>
                  <a:t>x</a:t>
                </a:r>
                <a:r>
                  <a:rPr lang="en-US" dirty="0">
                    <a:latin typeface="Times New Roman" panose="02020603050405020304" pitchFamily="18" charset="0"/>
                    <a:cs typeface="Times New Roman" panose="02020603050405020304" pitchFamily="18" charset="0"/>
                    <a:sym typeface="Symbol" panose="05050102010706020507" pitchFamily="18" charset="2"/>
                  </a:rPr>
                  <a:t>() as shown in the figure below.</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According to the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convolution</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i="1" dirty="0">
                    <a:solidFill>
                      <a:srgbClr val="000000"/>
                    </a:solidFill>
                  </a:rPr>
                  <a:t>y</a:t>
                </a:r>
                <a14:m>
                  <m:oMath xmlns:m="http://schemas.openxmlformats.org/officeDocument/2006/math">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𝑡</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𝑥</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𝑡</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𝜏</m:t>
                            </m:r>
                          </m:e>
                        </m:d>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sym typeface="Symbol" panose="05050102010706020507" pitchFamily="18" charset="2"/>
                          </a:rPr>
                          <m:t></m:t>
                        </m:r>
                      </m:e>
                    </m:nary>
                  </m:oMath>
                </a14:m>
                <a:r>
                  <a:rPr lang="en-US" dirty="0">
                    <a:latin typeface="Times New Roman" panose="02020603050405020304" pitchFamily="18" charset="0"/>
                    <a:cs typeface="Times New Roman" panose="02020603050405020304" pitchFamily="18" charset="0"/>
                  </a:rPr>
                  <a:t>, the value of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 specific</a:t>
                </a:r>
                <a:r>
                  <a:rPr lang="en-US" i="1" dirty="0">
                    <a:latin typeface="Times New Roman" panose="02020603050405020304" pitchFamily="18" charset="0"/>
                    <a:cs typeface="Times New Roman" panose="02020603050405020304" pitchFamily="18" charset="0"/>
                  </a:rPr>
                  <a:t> t </a:t>
                </a:r>
                <a:r>
                  <a:rPr lang="en-US" dirty="0">
                    <a:latin typeface="Times New Roman" panose="02020603050405020304" pitchFamily="18" charset="0"/>
                    <a:cs typeface="Times New Roman" panose="02020603050405020304" pitchFamily="18" charset="0"/>
                  </a:rPr>
                  <a:t>= 0.5 can be (informally) determined from the combination of the product  function </a:t>
                </a:r>
                <a14:m>
                  <m:oMath xmlns:m="http://schemas.openxmlformats.org/officeDocument/2006/math">
                    <m:r>
                      <a:rPr lang="en-US" i="1">
                        <a:solidFill>
                          <a:srgbClr val="000000"/>
                        </a:solidFill>
                        <a:latin typeface="Cambria Math" panose="02040503050406030204" pitchFamily="18" charset="0"/>
                      </a:rPr>
                      <m:t>𝑥</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𝑡</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𝜏</m:t>
                        </m:r>
                      </m:e>
                    </m:d>
                  </m:oMath>
                </a14:m>
                <a:r>
                  <a:rPr lang="en-US" dirty="0">
                    <a:latin typeface="Times New Roman" panose="02020603050405020304" pitchFamily="18" charset="0"/>
                    <a:cs typeface="Times New Roman" panose="02020603050405020304" pitchFamily="18" charset="0"/>
                  </a:rPr>
                  <a:t> for all </a:t>
                </a:r>
                <a:r>
                  <a:rPr lang="en-US" dirty="0">
                    <a:latin typeface="Times New Roman" panose="02020603050405020304" pitchFamily="18" charset="0"/>
                    <a:cs typeface="Times New Roman" panose="02020603050405020304" pitchFamily="18" charset="0"/>
                    <a:sym typeface="Symbol" panose="05050102010706020507" pitchFamily="18" charset="2"/>
                  </a:rPr>
                  <a:t>. In other words, </a:t>
                </a:r>
                <a:r>
                  <a:rPr lang="en-US" dirty="0">
                    <a:latin typeface="Times New Roman" panose="02020603050405020304" pitchFamily="18" charset="0"/>
                    <a:cs typeface="Times New Roman" panose="02020603050405020304" pitchFamily="18" charset="0"/>
                  </a:rPr>
                  <a:t>the value of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can formally be determined from the overlapping area within the range of 0     0.5. This is because over the range the product function is non zero.</a:t>
                </a:r>
              </a:p>
              <a:p>
                <a:pPr marL="285750" indent="-285750">
                  <a:buFont typeface="Arial" panose="020B0604020202020204" pitchFamily="34" charset="0"/>
                  <a:buChar char="•"/>
                </a:pPr>
                <a:r>
                  <a:rPr lang="en-US" i="1" dirty="0">
                    <a:solidFill>
                      <a:srgbClr val="000000"/>
                    </a:solidFill>
                  </a:rPr>
                  <a:t>y</a:t>
                </a:r>
                <a14:m>
                  <m:oMath xmlns:m="http://schemas.openxmlformats.org/officeDocument/2006/math">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𝑡</m:t>
                        </m:r>
                        <m:r>
                          <a:rPr lang="en-US" b="0" i="1" smtClean="0">
                            <a:solidFill>
                              <a:srgbClr val="000000"/>
                            </a:solidFill>
                            <a:latin typeface="Cambria Math" panose="02040503050406030204" pitchFamily="18" charset="0"/>
                          </a:rPr>
                          <m:t>=0.5</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𝑥</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0.5</m:t>
                            </m:r>
                            <m:r>
                              <a:rPr lang="en-US" i="1">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sym typeface="Symbol" panose="05050102010706020507" pitchFamily="18" charset="2"/>
                          </a:rPr>
                          <m:t></m:t>
                        </m:r>
                      </m:e>
                    </m:nary>
                  </m:oMath>
                </a14:m>
                <a:r>
                  <a:rPr lang="en-US" dirty="0">
                    <a:latin typeface="Times New Roman" panose="02020603050405020304" pitchFamily="18" charset="0"/>
                    <a:cs typeface="Times New Roman" panose="02020603050405020304" pitchFamily="18" charset="0"/>
                  </a:rPr>
                  <a:t> = 0.5.</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implementing the same idea, </a:t>
                </a:r>
                <a:r>
                  <a:rPr lang="en-US" i="1" dirty="0">
                    <a:solidFill>
                      <a:srgbClr val="000000"/>
                    </a:solidFill>
                  </a:rPr>
                  <a:t>y</a:t>
                </a:r>
                <a14:m>
                  <m:oMath xmlns:m="http://schemas.openxmlformats.org/officeDocument/2006/math">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=0.5</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𝑥</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0.5−</m:t>
                            </m:r>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sym typeface="Symbol" panose="05050102010706020507" pitchFamily="18" charset="2"/>
                          </a:rPr>
                          <m:t></m:t>
                        </m:r>
                      </m:e>
                    </m:nary>
                  </m:oMath>
                </a14:m>
                <a:r>
                  <a:rPr lang="en-US" dirty="0">
                    <a:latin typeface="Times New Roman" panose="02020603050405020304" pitchFamily="18" charset="0"/>
                    <a:cs typeface="Times New Roman" panose="02020603050405020304" pitchFamily="18" charset="0"/>
                  </a:rPr>
                  <a:t> = 0.5.</a:t>
                </a:r>
              </a:p>
              <a:p>
                <a:r>
                  <a:rPr lang="en-US" dirty="0">
                    <a:latin typeface="Times New Roman" panose="02020603050405020304" pitchFamily="18" charset="0"/>
                    <a:cs typeface="Times New Roman" panose="02020603050405020304" pitchFamily="18" charset="0"/>
                  </a:rPr>
                  <a:t>							  </a:t>
                </a:r>
                <a:r>
                  <a:rPr lang="en-US" i="1" dirty="0">
                    <a:solidFill>
                      <a:srgbClr val="000000"/>
                    </a:solidFill>
                  </a:rPr>
                  <a:t>y</a:t>
                </a:r>
                <a14:m>
                  <m:oMath xmlns:m="http://schemas.openxmlformats.org/officeDocument/2006/math">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=1.0</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𝑥</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1.0</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sym typeface="Symbol" panose="05050102010706020507" pitchFamily="18" charset="2"/>
                          </a:rPr>
                          <m:t></m:t>
                        </m:r>
                      </m:e>
                    </m:nary>
                  </m:oMath>
                </a14:m>
                <a:r>
                  <a:rPr lang="en-US" dirty="0">
                    <a:latin typeface="Times New Roman" panose="02020603050405020304" pitchFamily="18" charset="0"/>
                    <a:cs typeface="Times New Roman" panose="02020603050405020304" pitchFamily="18" charset="0"/>
                  </a:rPr>
                  <a:t> = …..</a:t>
                </a:r>
              </a:p>
              <a:p>
                <a:r>
                  <a:rPr lang="en-US" dirty="0">
                    <a:latin typeface="Times New Roman" panose="02020603050405020304" pitchFamily="18" charset="0"/>
                    <a:cs typeface="Times New Roman" panose="02020603050405020304" pitchFamily="18" charset="0"/>
                  </a:rPr>
                  <a:t>							  </a:t>
                </a:r>
                <a:r>
                  <a:rPr lang="en-US" i="1" dirty="0">
                    <a:solidFill>
                      <a:srgbClr val="000000"/>
                    </a:solidFill>
                  </a:rPr>
                  <a:t>y</a:t>
                </a:r>
                <a14:m>
                  <m:oMath xmlns:m="http://schemas.openxmlformats.org/officeDocument/2006/math">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=1.5</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𝑥</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.5−</m:t>
                            </m:r>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sym typeface="Symbol" panose="05050102010706020507" pitchFamily="18" charset="2"/>
                          </a:rPr>
                          <m:t></m:t>
                        </m:r>
                      </m:e>
                    </m:nary>
                  </m:oMath>
                </a14:m>
                <a:r>
                  <a:rPr lang="en-US" dirty="0">
                    <a:latin typeface="Times New Roman" panose="02020603050405020304" pitchFamily="18" charset="0"/>
                    <a:cs typeface="Times New Roman" panose="02020603050405020304" pitchFamily="18" charset="0"/>
                  </a:rPr>
                  <a:t> = …..</a:t>
                </a:r>
              </a:p>
              <a:p>
                <a:r>
                  <a:rPr lang="en-US" dirty="0">
                    <a:latin typeface="Times New Roman" panose="02020603050405020304" pitchFamily="18" charset="0"/>
                    <a:cs typeface="Times New Roman" panose="02020603050405020304" pitchFamily="18" charset="0"/>
                  </a:rPr>
                  <a:t>         				and            </a:t>
                </a:r>
                <a:r>
                  <a:rPr lang="en-US" i="1" dirty="0">
                    <a:solidFill>
                      <a:srgbClr val="000000"/>
                    </a:solidFill>
                  </a:rPr>
                  <a:t>y</a:t>
                </a:r>
                <a14:m>
                  <m:oMath xmlns:m="http://schemas.openxmlformats.org/officeDocument/2006/math">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=2.0</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𝑥</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2.0</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sym typeface="Symbol" panose="05050102010706020507" pitchFamily="18" charset="2"/>
                              </a:rPr>
                              <m:t></m:t>
                            </m:r>
                          </m:e>
                        </m:d>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sym typeface="Symbol" panose="05050102010706020507" pitchFamily="18" charset="2"/>
                          </a:rPr>
                          <m:t></m:t>
                        </m:r>
                      </m:e>
                    </m:nary>
                  </m:oMath>
                </a14:m>
                <a:r>
                  <a:rPr lang="en-US" dirty="0">
                    <a:latin typeface="Times New Roman" panose="02020603050405020304" pitchFamily="18" charset="0"/>
                    <a:cs typeface="Times New Roman" panose="02020603050405020304" pitchFamily="18" charset="0"/>
                  </a:rPr>
                  <a:t> =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92A4416-64E4-484C-AAAF-74D213B9797C}"/>
                  </a:ext>
                </a:extLst>
              </p:cNvPr>
              <p:cNvSpPr txBox="1">
                <a:spLocks noRot="1" noChangeAspect="1" noMove="1" noResize="1" noEditPoints="1" noAdjustHandles="1" noChangeArrowheads="1" noChangeShapeType="1" noTextEdit="1"/>
              </p:cNvSpPr>
              <p:nvPr/>
            </p:nvSpPr>
            <p:spPr>
              <a:xfrm>
                <a:off x="0" y="447675"/>
                <a:ext cx="12192000" cy="6907276"/>
              </a:xfrm>
              <a:prstGeom prst="rect">
                <a:avLst/>
              </a:prstGeom>
              <a:blipFill>
                <a:blip r:embed="rId3"/>
                <a:stretch>
                  <a:fillRect l="-300" t="-52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C87D855-0D02-4B5D-AFF9-B4A343FA80B5}"/>
              </a:ext>
            </a:extLst>
          </p:cNvPr>
          <p:cNvPicPr>
            <a:picLocks noChangeAspect="1"/>
          </p:cNvPicPr>
          <p:nvPr/>
        </p:nvPicPr>
        <p:blipFill>
          <a:blip r:embed="rId4"/>
          <a:stretch>
            <a:fillRect/>
          </a:stretch>
        </p:blipFill>
        <p:spPr>
          <a:xfrm>
            <a:off x="2971800" y="1500187"/>
            <a:ext cx="4544594" cy="1709738"/>
          </a:xfrm>
          <a:prstGeom prst="rect">
            <a:avLst/>
          </a:prstGeom>
        </p:spPr>
      </p:pic>
      <p:sp>
        <p:nvSpPr>
          <p:cNvPr id="5" name="TextBox 4">
            <a:extLst>
              <a:ext uri="{FF2B5EF4-FFF2-40B4-BE49-F238E27FC236}">
                <a16:creationId xmlns:a16="http://schemas.microsoft.com/office/drawing/2014/main" id="{E56672E5-F485-4AB3-B53D-153703509F01}"/>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1</a:t>
            </a:r>
          </a:p>
        </p:txBody>
      </p:sp>
      <p:sp>
        <p:nvSpPr>
          <p:cNvPr id="6" name="TextBox 5">
            <a:extLst>
              <a:ext uri="{FF2B5EF4-FFF2-40B4-BE49-F238E27FC236}">
                <a16:creationId xmlns:a16="http://schemas.microsoft.com/office/drawing/2014/main" id="{C7DF8613-CF45-4639-94F5-C6C5A43783AD}"/>
              </a:ext>
            </a:extLst>
          </p:cNvPr>
          <p:cNvSpPr txBox="1"/>
          <p:nvPr/>
        </p:nvSpPr>
        <p:spPr>
          <a:xfrm>
            <a:off x="6906794" y="4964204"/>
            <a:ext cx="609600" cy="338554"/>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1.0</a:t>
            </a:r>
          </a:p>
        </p:txBody>
      </p:sp>
      <p:sp>
        <p:nvSpPr>
          <p:cNvPr id="7" name="TextBox 6">
            <a:extLst>
              <a:ext uri="{FF2B5EF4-FFF2-40B4-BE49-F238E27FC236}">
                <a16:creationId xmlns:a16="http://schemas.microsoft.com/office/drawing/2014/main" id="{EDA072A4-4CB0-4FAE-BF38-02339F953651}"/>
              </a:ext>
            </a:extLst>
          </p:cNvPr>
          <p:cNvSpPr txBox="1"/>
          <p:nvPr/>
        </p:nvSpPr>
        <p:spPr>
          <a:xfrm>
            <a:off x="6906794" y="5353558"/>
            <a:ext cx="609600" cy="338554"/>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0.5</a:t>
            </a:r>
          </a:p>
        </p:txBody>
      </p:sp>
      <p:sp>
        <p:nvSpPr>
          <p:cNvPr id="8" name="TextBox 7">
            <a:extLst>
              <a:ext uri="{FF2B5EF4-FFF2-40B4-BE49-F238E27FC236}">
                <a16:creationId xmlns:a16="http://schemas.microsoft.com/office/drawing/2014/main" id="{37081C7A-6E56-450F-A846-859881C4E2DB}"/>
              </a:ext>
            </a:extLst>
          </p:cNvPr>
          <p:cNvSpPr txBox="1"/>
          <p:nvPr/>
        </p:nvSpPr>
        <p:spPr>
          <a:xfrm>
            <a:off x="6884468" y="5692112"/>
            <a:ext cx="609600" cy="338554"/>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0.0</a:t>
            </a:r>
          </a:p>
        </p:txBody>
      </p:sp>
    </p:spTree>
    <p:extLst>
      <p:ext uri="{BB962C8B-B14F-4D97-AF65-F5344CB8AC3E}">
        <p14:creationId xmlns:p14="http://schemas.microsoft.com/office/powerpoint/2010/main" val="25599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B50CBB-D4BA-4773-B025-05622BF2DA8C}"/>
              </a:ext>
            </a:extLst>
          </p:cNvPr>
          <p:cNvSpPr>
            <a:spLocks noGrp="1"/>
          </p:cNvSpPr>
          <p:nvPr>
            <p:ph type="sldNum" sz="quarter" idx="12"/>
          </p:nvPr>
        </p:nvSpPr>
        <p:spPr/>
        <p:txBody>
          <a:bodyPr/>
          <a:lstStyle/>
          <a:p>
            <a:fld id="{1E5607C3-F4B7-4887-97A5-ACF476959777}" type="slidenum">
              <a:rPr lang="en-US" smtClean="0"/>
              <a:t>8</a:t>
            </a:fld>
            <a:endParaRPr lang="en-US"/>
          </a:p>
        </p:txBody>
      </p:sp>
      <p:pic>
        <p:nvPicPr>
          <p:cNvPr id="3" name="Picture 2">
            <a:extLst>
              <a:ext uri="{FF2B5EF4-FFF2-40B4-BE49-F238E27FC236}">
                <a16:creationId xmlns:a16="http://schemas.microsoft.com/office/drawing/2014/main" id="{63AFD95D-CDDB-4C5E-A026-54ED0EB17B38}"/>
              </a:ext>
            </a:extLst>
          </p:cNvPr>
          <p:cNvPicPr>
            <a:picLocks noChangeAspect="1"/>
          </p:cNvPicPr>
          <p:nvPr/>
        </p:nvPicPr>
        <p:blipFill>
          <a:blip r:embed="rId2"/>
          <a:stretch>
            <a:fillRect/>
          </a:stretch>
        </p:blipFill>
        <p:spPr>
          <a:xfrm>
            <a:off x="4067175" y="1200150"/>
            <a:ext cx="2647950" cy="2228850"/>
          </a:xfrm>
          <a:prstGeom prst="rect">
            <a:avLst/>
          </a:prstGeom>
        </p:spPr>
      </p:pic>
      <p:sp>
        <p:nvSpPr>
          <p:cNvPr id="4" name="TextBox 3">
            <a:extLst>
              <a:ext uri="{FF2B5EF4-FFF2-40B4-BE49-F238E27FC236}">
                <a16:creationId xmlns:a16="http://schemas.microsoft.com/office/drawing/2014/main" id="{E2531F6F-31A4-46B9-A56D-7CA4CEA2E116}"/>
              </a:ext>
            </a:extLst>
          </p:cNvPr>
          <p:cNvSpPr txBox="1"/>
          <p:nvPr/>
        </p:nvSpPr>
        <p:spPr>
          <a:xfrm>
            <a:off x="109538" y="744914"/>
            <a:ext cx="11972924"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specific steps of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we can combine them together and the graph of the convolution function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(t) = </a:t>
            </a:r>
            <a:r>
              <a:rPr lang="en-US"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sym typeface="Symbol" panose="05050102010706020507" pitchFamily="18" charset="2"/>
              </a:rPr>
              <a:t></a:t>
            </a:r>
            <a:r>
              <a:rPr lang="en-US" i="1" dirty="0" err="1">
                <a:latin typeface="Times New Roman" panose="02020603050405020304" pitchFamily="18" charset="0"/>
                <a:cs typeface="Times New Roman" panose="02020603050405020304" pitchFamily="18" charset="0"/>
                <a:sym typeface="Symbol" panose="05050102010706020507" pitchFamily="18" charset="2"/>
              </a:rPr>
              <a:t>h</a:t>
            </a:r>
            <a:r>
              <a:rPr lang="en-US" dirty="0">
                <a:latin typeface="Times New Roman" panose="02020603050405020304" pitchFamily="18" charset="0"/>
                <a:cs typeface="Times New Roman" panose="02020603050405020304" pitchFamily="18" charset="0"/>
                <a:sym typeface="Symbol" panose="05050102010706020507" pitchFamily="18" charset="2"/>
              </a:rPr>
              <a:t> is given as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In conclusion, when convolving two square pulses, the result will always be a </a:t>
            </a:r>
            <a:r>
              <a:rPr lang="en-US" b="1" dirty="0">
                <a:latin typeface="Times New Roman" panose="02020603050405020304" pitchFamily="18" charset="0"/>
                <a:cs typeface="Times New Roman" panose="02020603050405020304" pitchFamily="18" charset="0"/>
                <a:sym typeface="Symbol" panose="05050102010706020507" pitchFamily="18" charset="2"/>
              </a:rPr>
              <a:t>triangular pulse</a:t>
            </a:r>
            <a:r>
              <a:rPr lang="en-US" dirty="0">
                <a:latin typeface="Times New Roman" panose="02020603050405020304" pitchFamily="18" charset="0"/>
                <a:cs typeface="Times New Roman" panose="02020603050405020304" pitchFamily="18" charset="0"/>
                <a:sym typeface="Symbol" panose="05050102010706020507" pitchFamily="18" charset="2"/>
              </a:rPr>
              <a: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a:t>
            </a:r>
            <a:r>
              <a:rPr lang="en-US" dirty="0">
                <a:latin typeface="Times New Roman" panose="02020603050405020304" pitchFamily="18" charset="0"/>
                <a:cs typeface="Times New Roman" panose="02020603050405020304" pitchFamily="18" charset="0"/>
              </a:rPr>
              <a:t>he width of the resulting convolution will always </a:t>
            </a:r>
            <a:r>
              <a:rPr lang="en-US" b="1" dirty="0">
                <a:solidFill>
                  <a:srgbClr val="FF0000"/>
                </a:solidFill>
                <a:latin typeface="Times New Roman" panose="02020603050405020304" pitchFamily="18" charset="0"/>
                <a:cs typeface="Times New Roman" panose="02020603050405020304" pitchFamily="18" charset="0"/>
              </a:rPr>
              <a:t>equal the sum of the overall widths </a:t>
            </a:r>
            <a:r>
              <a:rPr lang="en-US" dirty="0">
                <a:latin typeface="Times New Roman" panose="02020603050405020304" pitchFamily="18" charset="0"/>
                <a:cs typeface="Times New Roman" panose="02020603050405020304" pitchFamily="18" charset="0"/>
              </a:rPr>
              <a:t>of the two contributing functions.</a:t>
            </a:r>
          </a:p>
        </p:txBody>
      </p:sp>
      <p:pic>
        <p:nvPicPr>
          <p:cNvPr id="5122" name="Picture 2">
            <a:extLst>
              <a:ext uri="{FF2B5EF4-FFF2-40B4-BE49-F238E27FC236}">
                <a16:creationId xmlns:a16="http://schemas.microsoft.com/office/drawing/2014/main" id="{6162DFF2-CCEC-4BE2-8836-6D8C7A74F9D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31510" y="4202807"/>
            <a:ext cx="5638776" cy="17249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D6DEC1D-8E79-4736-B379-AA1E24A8D7FA}"/>
              </a:ext>
            </a:extLst>
          </p:cNvPr>
          <p:cNvSpPr/>
          <p:nvPr/>
        </p:nvSpPr>
        <p:spPr>
          <a:xfrm>
            <a:off x="1735108" y="6431210"/>
            <a:ext cx="9477375" cy="369332"/>
          </a:xfrm>
          <a:prstGeom prst="rect">
            <a:avLst/>
          </a:prstGeom>
        </p:spPr>
        <p:txBody>
          <a:bodyPr wrap="square">
            <a:spAutoFit/>
          </a:bodyPr>
          <a:lstStyle/>
          <a:p>
            <a:r>
              <a:rPr lang="en-US" dirty="0">
                <a:hlinkClick r:id="rId4"/>
              </a:rPr>
              <a:t>https://upload.wikimedia.org/wikipedia/commons/6/6e/Convolution_of_box_signal_with_itself.gif</a:t>
            </a:r>
            <a:endParaRPr lang="en-US" dirty="0"/>
          </a:p>
        </p:txBody>
      </p:sp>
      <p:sp>
        <p:nvSpPr>
          <p:cNvPr id="8" name="TextBox 7">
            <a:extLst>
              <a:ext uri="{FF2B5EF4-FFF2-40B4-BE49-F238E27FC236}">
                <a16:creationId xmlns:a16="http://schemas.microsoft.com/office/drawing/2014/main" id="{8B4A5F21-CDCB-4D93-BB61-65DACEF698C6}"/>
              </a:ext>
            </a:extLst>
          </p:cNvPr>
          <p:cNvSpPr txBox="1"/>
          <p:nvPr/>
        </p:nvSpPr>
        <p:spPr>
          <a:xfrm>
            <a:off x="9315059" y="57010"/>
            <a:ext cx="2667000" cy="369332"/>
          </a:xfrm>
          <a:prstGeom prst="rect">
            <a:avLst/>
          </a:prstGeom>
          <a:noFill/>
        </p:spPr>
        <p:txBody>
          <a:bodyPr wrap="square" rtlCol="0">
            <a:spAutoFit/>
          </a:bodyPr>
          <a:lstStyle/>
          <a:p>
            <a:pPr algn="r"/>
            <a:r>
              <a:rPr lang="en-US" b="1" dirty="0">
                <a:solidFill>
                  <a:srgbClr val="FF0000"/>
                </a:solidFill>
                <a:latin typeface="Times New Roman" panose="02020603050405020304" pitchFamily="18" charset="0"/>
                <a:cs typeface="Times New Roman" panose="02020603050405020304" pitchFamily="18" charset="0"/>
              </a:rPr>
              <a:t>Example 1</a:t>
            </a:r>
          </a:p>
        </p:txBody>
      </p:sp>
    </p:spTree>
    <p:extLst>
      <p:ext uri="{BB962C8B-B14F-4D97-AF65-F5344CB8AC3E}">
        <p14:creationId xmlns:p14="http://schemas.microsoft.com/office/powerpoint/2010/main" val="43210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1AB346-F526-4167-B044-69A046A686B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2</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03AAAD0-3BD9-4BE1-A816-D92D0B750331}"/>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Now consider the two asymmetrical spatial function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Determine the 1-D convolution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h</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𝑑𝑥</m:t>
                        </m:r>
                      </m:e>
                    </m:nary>
                  </m:oMath>
                </a14:m>
                <a:endParaRPr lang="en-US" dirty="0">
                  <a:latin typeface="Times New Roman" panose="02020603050405020304" pitchFamily="18" charset="0"/>
                  <a:cs typeface="Times New Roman" panose="02020603050405020304" pitchFamily="18" charset="0"/>
                </a:endParaRPr>
              </a:p>
            </p:txBody>
          </p:sp>
        </mc:Choice>
        <mc:Fallback xmlns="">
          <p:sp>
            <p:nvSpPr>
              <p:cNvPr id="4" name="Content Placeholder 3">
                <a:extLst>
                  <a:ext uri="{FF2B5EF4-FFF2-40B4-BE49-F238E27FC236}">
                    <a16:creationId xmlns:a16="http://schemas.microsoft.com/office/drawing/2014/main" id="{003AAAD0-3BD9-4BE1-A816-D92D0B750331}"/>
                  </a:ext>
                </a:extLst>
              </p:cNvPr>
              <p:cNvSpPr>
                <a:spLocks noGrp="1" noRot="1" noChangeAspect="1" noMove="1" noResize="1" noEditPoints="1" noAdjustHandles="1" noChangeArrowheads="1" noChangeShapeType="1" noTextEdit="1"/>
              </p:cNvSpPr>
              <p:nvPr>
                <p:ph idx="1"/>
              </p:nvPr>
            </p:nvSpPr>
            <p:spPr>
              <a:blipFill>
                <a:blip r:embed="rId2"/>
                <a:stretch>
                  <a:fillRect l="-1455" t="-4242"/>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89074CE-5B20-4560-8317-D7E8E8D0B10E}"/>
              </a:ext>
            </a:extLst>
          </p:cNvPr>
          <p:cNvSpPr>
            <a:spLocks noGrp="1"/>
          </p:cNvSpPr>
          <p:nvPr>
            <p:ph type="sldNum" sz="quarter" idx="12"/>
          </p:nvPr>
        </p:nvSpPr>
        <p:spPr/>
        <p:txBody>
          <a:bodyPr/>
          <a:lstStyle/>
          <a:p>
            <a:fld id="{1E5607C3-F4B7-4887-97A5-ACF476959777}" type="slidenum">
              <a:rPr lang="en-US" smtClean="0"/>
              <a:t>9</a:t>
            </a:fld>
            <a:endParaRPr lang="en-US"/>
          </a:p>
        </p:txBody>
      </p:sp>
      <p:pic>
        <p:nvPicPr>
          <p:cNvPr id="5" name="Picture 4">
            <a:extLst>
              <a:ext uri="{FF2B5EF4-FFF2-40B4-BE49-F238E27FC236}">
                <a16:creationId xmlns:a16="http://schemas.microsoft.com/office/drawing/2014/main" id="{3330AD3E-72C3-4301-B7D0-B2464E8FC1E8}"/>
              </a:ext>
            </a:extLst>
          </p:cNvPr>
          <p:cNvPicPr>
            <a:picLocks noChangeAspect="1"/>
          </p:cNvPicPr>
          <p:nvPr/>
        </p:nvPicPr>
        <p:blipFill>
          <a:blip r:embed="rId3"/>
          <a:stretch>
            <a:fillRect/>
          </a:stretch>
        </p:blipFill>
        <p:spPr>
          <a:xfrm>
            <a:off x="2834826" y="3050560"/>
            <a:ext cx="5432111" cy="1938000"/>
          </a:xfrm>
          <a:prstGeom prst="rect">
            <a:avLst/>
          </a:prstGeom>
        </p:spPr>
      </p:pic>
    </p:spTree>
    <p:extLst>
      <p:ext uri="{BB962C8B-B14F-4D97-AF65-F5344CB8AC3E}">
        <p14:creationId xmlns:p14="http://schemas.microsoft.com/office/powerpoint/2010/main" val="157094822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1199</TotalTime>
  <Words>4147</Words>
  <Application>Microsoft Office PowerPoint</Application>
  <PresentationFormat>Widescreen</PresentationFormat>
  <Paragraphs>345</Paragraphs>
  <Slides>40</Slides>
  <Notes>11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Cambria Math</vt:lpstr>
      <vt:lpstr>Symbol</vt:lpstr>
      <vt:lpstr>Times New Roman</vt:lpstr>
      <vt:lpstr>Retrospect</vt:lpstr>
      <vt:lpstr> Convolution</vt:lpstr>
      <vt:lpstr>What is the convolution?</vt:lpstr>
      <vt:lpstr>Example 1 :  1-D Convolution of two square pulses</vt:lpstr>
      <vt:lpstr>PowerPoint Presentation</vt:lpstr>
      <vt:lpstr>HOW TO: GIVEN A FUNCTION, REFLECT THE GRAPH BOTH VERTICALLY AND HORIZONTALLY. </vt:lpstr>
      <vt:lpstr>PowerPoint Presentation</vt:lpstr>
      <vt:lpstr>PowerPoint Presentation</vt:lpstr>
      <vt:lpstr>PowerPoint Presentation</vt:lpstr>
      <vt:lpstr>Example 2</vt:lpstr>
      <vt:lpstr>1st step : reflection </vt:lpstr>
      <vt:lpstr>2nd step : shifting</vt:lpstr>
      <vt:lpstr>3rd step: Determination of g(X) </vt:lpstr>
      <vt:lpstr>Example 3</vt:lpstr>
      <vt:lpstr>PowerPoint Presentation</vt:lpstr>
      <vt:lpstr>PowerPoint Presentation</vt:lpstr>
      <vt:lpstr>PowerPoint Presentation</vt:lpstr>
      <vt:lpstr>Example 5  Aperture function of a double slit</vt:lpstr>
      <vt:lpstr>Convolution theorem</vt:lpstr>
      <vt:lpstr>Example 6 Proof of the convolution theorem</vt:lpstr>
      <vt:lpstr>Example 7 Convolution theorem and double slit diffraction</vt:lpstr>
      <vt:lpstr>Solution </vt:lpstr>
      <vt:lpstr>Intensity from double slit diffraction</vt:lpstr>
      <vt:lpstr>PowerPoint Presentation</vt:lpstr>
      <vt:lpstr>Solution</vt:lpstr>
      <vt:lpstr>Detail of solution</vt:lpstr>
      <vt:lpstr>Solution (cont.)</vt:lpstr>
      <vt:lpstr>Example 9 Autoconvolution of a uniformly illuminated circular hole</vt:lpstr>
      <vt:lpstr>The auto convolution of uniformly illuminated circular hole </vt:lpstr>
      <vt:lpstr>Example 10 2-D Autoconvolution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Homework#13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Convolution and correlation</dc:title>
  <dc:creator>rachapak.chi@gmail.com</dc:creator>
  <cp:lastModifiedBy>Rachpak Chitaree</cp:lastModifiedBy>
  <cp:revision>66</cp:revision>
  <dcterms:created xsi:type="dcterms:W3CDTF">2020-05-04T03:39:41Z</dcterms:created>
  <dcterms:modified xsi:type="dcterms:W3CDTF">2020-11-24T00:57:55Z</dcterms:modified>
</cp:coreProperties>
</file>